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302" r:id="rId3"/>
    <p:sldId id="301" r:id="rId4"/>
    <p:sldId id="286" r:id="rId5"/>
    <p:sldId id="270" r:id="rId6"/>
    <p:sldId id="273" r:id="rId7"/>
    <p:sldId id="274" r:id="rId8"/>
    <p:sldId id="275" r:id="rId9"/>
    <p:sldId id="276" r:id="rId10"/>
    <p:sldId id="269" r:id="rId11"/>
    <p:sldId id="287" r:id="rId12"/>
    <p:sldId id="311" r:id="rId13"/>
    <p:sldId id="310" r:id="rId14"/>
    <p:sldId id="304" r:id="rId15"/>
    <p:sldId id="308" r:id="rId16"/>
    <p:sldId id="309" r:id="rId17"/>
    <p:sldId id="305" r:id="rId18"/>
    <p:sldId id="306" r:id="rId19"/>
    <p:sldId id="307" r:id="rId20"/>
    <p:sldId id="265" r:id="rId21"/>
    <p:sldId id="288" r:id="rId22"/>
    <p:sldId id="289" r:id="rId23"/>
    <p:sldId id="293" r:id="rId24"/>
    <p:sldId id="297" r:id="rId25"/>
    <p:sldId id="267" r:id="rId26"/>
    <p:sldId id="268" r:id="rId27"/>
    <p:sldId id="295" r:id="rId28"/>
    <p:sldId id="312" r:id="rId29"/>
    <p:sldId id="303" r:id="rId30"/>
    <p:sldId id="290" r:id="rId31"/>
    <p:sldId id="292" r:id="rId32"/>
    <p:sldId id="294" r:id="rId33"/>
    <p:sldId id="298" r:id="rId34"/>
    <p:sldId id="300" r:id="rId35"/>
    <p:sldId id="296" r:id="rId36"/>
    <p:sldId id="291" r:id="rId37"/>
    <p:sldId id="271" r:id="rId38"/>
    <p:sldId id="278" r:id="rId39"/>
    <p:sldId id="280" r:id="rId40"/>
    <p:sldId id="281" r:id="rId41"/>
    <p:sldId id="282" r:id="rId42"/>
    <p:sldId id="283" r:id="rId43"/>
    <p:sldId id="284" r:id="rId44"/>
    <p:sldId id="285" r:id="rId45"/>
    <p:sldId id="299" r:id="rId46"/>
    <p:sldId id="277" r:id="rId47"/>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9259C4-E370-41BA-A36A-47CB4565672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E7FBEDB4-C5EC-4C26-9444-1B5F23F751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8AA0799C-78D3-4118-8520-E428E817142A}"/>
              </a:ext>
            </a:extLst>
          </p:cNvPr>
          <p:cNvSpPr>
            <a:spLocks noGrp="1"/>
          </p:cNvSpPr>
          <p:nvPr>
            <p:ph type="dt" sz="half" idx="10"/>
          </p:nvPr>
        </p:nvSpPr>
        <p:spPr/>
        <p:txBody>
          <a:bodyPr/>
          <a:lstStyle/>
          <a:p>
            <a:fld id="{983511E2-11E8-4375-992F-8C7DF112AA9C}" type="datetimeFigureOut">
              <a:rPr lang="es-CL" smtClean="0"/>
              <a:t>07-07-2020</a:t>
            </a:fld>
            <a:endParaRPr lang="es-CL"/>
          </a:p>
        </p:txBody>
      </p:sp>
      <p:sp>
        <p:nvSpPr>
          <p:cNvPr id="5" name="Marcador de pie de página 4">
            <a:extLst>
              <a:ext uri="{FF2B5EF4-FFF2-40B4-BE49-F238E27FC236}">
                <a16:creationId xmlns:a16="http://schemas.microsoft.com/office/drawing/2014/main" id="{B2B93498-4F14-4EF5-9A95-CB6F9236224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F976DF8-163F-40B4-BD6D-A0460D605E8D}"/>
              </a:ext>
            </a:extLst>
          </p:cNvPr>
          <p:cNvSpPr>
            <a:spLocks noGrp="1"/>
          </p:cNvSpPr>
          <p:nvPr>
            <p:ph type="sldNum" sz="quarter" idx="12"/>
          </p:nvPr>
        </p:nvSpPr>
        <p:spPr/>
        <p:txBody>
          <a:bodyPr/>
          <a:lstStyle/>
          <a:p>
            <a:fld id="{BE282CCA-87AC-4B76-BF75-887EF487D3F0}" type="slidenum">
              <a:rPr lang="es-CL" smtClean="0"/>
              <a:t>‹Nº›</a:t>
            </a:fld>
            <a:endParaRPr lang="es-CL"/>
          </a:p>
        </p:txBody>
      </p:sp>
    </p:spTree>
    <p:extLst>
      <p:ext uri="{BB962C8B-B14F-4D97-AF65-F5344CB8AC3E}">
        <p14:creationId xmlns:p14="http://schemas.microsoft.com/office/powerpoint/2010/main" val="329592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C75064-CF65-43A7-A0FB-B6DA76C3EB03}"/>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B868BBD7-2BF5-41CF-9B62-087D5A8EA97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DC7A8287-0BFB-4DE8-8113-3D953FE4C956}"/>
              </a:ext>
            </a:extLst>
          </p:cNvPr>
          <p:cNvSpPr>
            <a:spLocks noGrp="1"/>
          </p:cNvSpPr>
          <p:nvPr>
            <p:ph type="dt" sz="half" idx="10"/>
          </p:nvPr>
        </p:nvSpPr>
        <p:spPr/>
        <p:txBody>
          <a:bodyPr/>
          <a:lstStyle/>
          <a:p>
            <a:fld id="{983511E2-11E8-4375-992F-8C7DF112AA9C}" type="datetimeFigureOut">
              <a:rPr lang="es-CL" smtClean="0"/>
              <a:t>07-07-2020</a:t>
            </a:fld>
            <a:endParaRPr lang="es-CL"/>
          </a:p>
        </p:txBody>
      </p:sp>
      <p:sp>
        <p:nvSpPr>
          <p:cNvPr id="5" name="Marcador de pie de página 4">
            <a:extLst>
              <a:ext uri="{FF2B5EF4-FFF2-40B4-BE49-F238E27FC236}">
                <a16:creationId xmlns:a16="http://schemas.microsoft.com/office/drawing/2014/main" id="{A3A75FCE-AF3C-44BC-A53D-8B3EC6D63FE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373B958-C29E-46FB-A909-DF828CB7FD14}"/>
              </a:ext>
            </a:extLst>
          </p:cNvPr>
          <p:cNvSpPr>
            <a:spLocks noGrp="1"/>
          </p:cNvSpPr>
          <p:nvPr>
            <p:ph type="sldNum" sz="quarter" idx="12"/>
          </p:nvPr>
        </p:nvSpPr>
        <p:spPr/>
        <p:txBody>
          <a:bodyPr/>
          <a:lstStyle/>
          <a:p>
            <a:fld id="{BE282CCA-87AC-4B76-BF75-887EF487D3F0}" type="slidenum">
              <a:rPr lang="es-CL" smtClean="0"/>
              <a:t>‹Nº›</a:t>
            </a:fld>
            <a:endParaRPr lang="es-CL"/>
          </a:p>
        </p:txBody>
      </p:sp>
    </p:spTree>
    <p:extLst>
      <p:ext uri="{BB962C8B-B14F-4D97-AF65-F5344CB8AC3E}">
        <p14:creationId xmlns:p14="http://schemas.microsoft.com/office/powerpoint/2010/main" val="4082301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586C26E-9DFC-4F34-A29C-CE60599AE24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EFF55156-7C22-4578-8A76-82998460116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CC53AABA-BA66-429B-BF42-75EBA5F599C5}"/>
              </a:ext>
            </a:extLst>
          </p:cNvPr>
          <p:cNvSpPr>
            <a:spLocks noGrp="1"/>
          </p:cNvSpPr>
          <p:nvPr>
            <p:ph type="dt" sz="half" idx="10"/>
          </p:nvPr>
        </p:nvSpPr>
        <p:spPr/>
        <p:txBody>
          <a:bodyPr/>
          <a:lstStyle/>
          <a:p>
            <a:fld id="{983511E2-11E8-4375-992F-8C7DF112AA9C}" type="datetimeFigureOut">
              <a:rPr lang="es-CL" smtClean="0"/>
              <a:t>07-07-2020</a:t>
            </a:fld>
            <a:endParaRPr lang="es-CL"/>
          </a:p>
        </p:txBody>
      </p:sp>
      <p:sp>
        <p:nvSpPr>
          <p:cNvPr id="5" name="Marcador de pie de página 4">
            <a:extLst>
              <a:ext uri="{FF2B5EF4-FFF2-40B4-BE49-F238E27FC236}">
                <a16:creationId xmlns:a16="http://schemas.microsoft.com/office/drawing/2014/main" id="{146B5F04-3F8E-43A4-A9C2-F6DC3467728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2274F40-44B3-445C-BE34-E4553473624A}"/>
              </a:ext>
            </a:extLst>
          </p:cNvPr>
          <p:cNvSpPr>
            <a:spLocks noGrp="1"/>
          </p:cNvSpPr>
          <p:nvPr>
            <p:ph type="sldNum" sz="quarter" idx="12"/>
          </p:nvPr>
        </p:nvSpPr>
        <p:spPr/>
        <p:txBody>
          <a:bodyPr/>
          <a:lstStyle/>
          <a:p>
            <a:fld id="{BE282CCA-87AC-4B76-BF75-887EF487D3F0}" type="slidenum">
              <a:rPr lang="es-CL" smtClean="0"/>
              <a:t>‹Nº›</a:t>
            </a:fld>
            <a:endParaRPr lang="es-CL"/>
          </a:p>
        </p:txBody>
      </p:sp>
    </p:spTree>
    <p:extLst>
      <p:ext uri="{BB962C8B-B14F-4D97-AF65-F5344CB8AC3E}">
        <p14:creationId xmlns:p14="http://schemas.microsoft.com/office/powerpoint/2010/main" val="1016580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CDB5D1-1179-4F1C-8F96-BA308B1CA28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862CF62-EE8C-4FE7-9202-FF61A0E4578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82444FA6-4173-48DF-AA90-706930F2C867}"/>
              </a:ext>
            </a:extLst>
          </p:cNvPr>
          <p:cNvSpPr>
            <a:spLocks noGrp="1"/>
          </p:cNvSpPr>
          <p:nvPr>
            <p:ph type="dt" sz="half" idx="10"/>
          </p:nvPr>
        </p:nvSpPr>
        <p:spPr/>
        <p:txBody>
          <a:bodyPr/>
          <a:lstStyle/>
          <a:p>
            <a:fld id="{983511E2-11E8-4375-992F-8C7DF112AA9C}" type="datetimeFigureOut">
              <a:rPr lang="es-CL" smtClean="0"/>
              <a:t>07-07-2020</a:t>
            </a:fld>
            <a:endParaRPr lang="es-CL"/>
          </a:p>
        </p:txBody>
      </p:sp>
      <p:sp>
        <p:nvSpPr>
          <p:cNvPr id="5" name="Marcador de pie de página 4">
            <a:extLst>
              <a:ext uri="{FF2B5EF4-FFF2-40B4-BE49-F238E27FC236}">
                <a16:creationId xmlns:a16="http://schemas.microsoft.com/office/drawing/2014/main" id="{A4E49F9F-375F-4368-B601-3C69642A44B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5B9C930-60A7-4D93-B127-1893E50AB101}"/>
              </a:ext>
            </a:extLst>
          </p:cNvPr>
          <p:cNvSpPr>
            <a:spLocks noGrp="1"/>
          </p:cNvSpPr>
          <p:nvPr>
            <p:ph type="sldNum" sz="quarter" idx="12"/>
          </p:nvPr>
        </p:nvSpPr>
        <p:spPr/>
        <p:txBody>
          <a:bodyPr/>
          <a:lstStyle/>
          <a:p>
            <a:fld id="{BE282CCA-87AC-4B76-BF75-887EF487D3F0}" type="slidenum">
              <a:rPr lang="es-CL" smtClean="0"/>
              <a:t>‹Nº›</a:t>
            </a:fld>
            <a:endParaRPr lang="es-CL"/>
          </a:p>
        </p:txBody>
      </p:sp>
    </p:spTree>
    <p:extLst>
      <p:ext uri="{BB962C8B-B14F-4D97-AF65-F5344CB8AC3E}">
        <p14:creationId xmlns:p14="http://schemas.microsoft.com/office/powerpoint/2010/main" val="1650085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B9D80-C738-4A51-AC18-D70E94C435E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150FA19-8331-4013-B9E7-AF48871A90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04526BD-A4AE-4C2E-A651-33850A35DDEF}"/>
              </a:ext>
            </a:extLst>
          </p:cNvPr>
          <p:cNvSpPr>
            <a:spLocks noGrp="1"/>
          </p:cNvSpPr>
          <p:nvPr>
            <p:ph type="dt" sz="half" idx="10"/>
          </p:nvPr>
        </p:nvSpPr>
        <p:spPr/>
        <p:txBody>
          <a:bodyPr/>
          <a:lstStyle/>
          <a:p>
            <a:fld id="{983511E2-11E8-4375-992F-8C7DF112AA9C}" type="datetimeFigureOut">
              <a:rPr lang="es-CL" smtClean="0"/>
              <a:t>07-07-2020</a:t>
            </a:fld>
            <a:endParaRPr lang="es-CL"/>
          </a:p>
        </p:txBody>
      </p:sp>
      <p:sp>
        <p:nvSpPr>
          <p:cNvPr id="5" name="Marcador de pie de página 4">
            <a:extLst>
              <a:ext uri="{FF2B5EF4-FFF2-40B4-BE49-F238E27FC236}">
                <a16:creationId xmlns:a16="http://schemas.microsoft.com/office/drawing/2014/main" id="{37F01A65-ECBE-4B26-8613-58D72CB5C1C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0647EB0-27F5-4E6A-9C35-01B64130AF95}"/>
              </a:ext>
            </a:extLst>
          </p:cNvPr>
          <p:cNvSpPr>
            <a:spLocks noGrp="1"/>
          </p:cNvSpPr>
          <p:nvPr>
            <p:ph type="sldNum" sz="quarter" idx="12"/>
          </p:nvPr>
        </p:nvSpPr>
        <p:spPr/>
        <p:txBody>
          <a:bodyPr/>
          <a:lstStyle/>
          <a:p>
            <a:fld id="{BE282CCA-87AC-4B76-BF75-887EF487D3F0}" type="slidenum">
              <a:rPr lang="es-CL" smtClean="0"/>
              <a:t>‹Nº›</a:t>
            </a:fld>
            <a:endParaRPr lang="es-CL"/>
          </a:p>
        </p:txBody>
      </p:sp>
    </p:spTree>
    <p:extLst>
      <p:ext uri="{BB962C8B-B14F-4D97-AF65-F5344CB8AC3E}">
        <p14:creationId xmlns:p14="http://schemas.microsoft.com/office/powerpoint/2010/main" val="131554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01C19A-A75B-4D90-AE2B-7B7452EAEA8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F058564-D60D-4B9E-BCBC-594ED0FA1F2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921694F0-B6A6-4A4A-8C17-DD29F5C56DA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3E496D4F-37D8-4A31-8A3E-16731C6B84B1}"/>
              </a:ext>
            </a:extLst>
          </p:cNvPr>
          <p:cNvSpPr>
            <a:spLocks noGrp="1"/>
          </p:cNvSpPr>
          <p:nvPr>
            <p:ph type="dt" sz="half" idx="10"/>
          </p:nvPr>
        </p:nvSpPr>
        <p:spPr/>
        <p:txBody>
          <a:bodyPr/>
          <a:lstStyle/>
          <a:p>
            <a:fld id="{983511E2-11E8-4375-992F-8C7DF112AA9C}" type="datetimeFigureOut">
              <a:rPr lang="es-CL" smtClean="0"/>
              <a:t>07-07-2020</a:t>
            </a:fld>
            <a:endParaRPr lang="es-CL"/>
          </a:p>
        </p:txBody>
      </p:sp>
      <p:sp>
        <p:nvSpPr>
          <p:cNvPr id="6" name="Marcador de pie de página 5">
            <a:extLst>
              <a:ext uri="{FF2B5EF4-FFF2-40B4-BE49-F238E27FC236}">
                <a16:creationId xmlns:a16="http://schemas.microsoft.com/office/drawing/2014/main" id="{C052B5DC-9DD7-4266-B934-E1B0CBE87234}"/>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1188BA53-A88F-489A-84F1-1B90B9A8B7BA}"/>
              </a:ext>
            </a:extLst>
          </p:cNvPr>
          <p:cNvSpPr>
            <a:spLocks noGrp="1"/>
          </p:cNvSpPr>
          <p:nvPr>
            <p:ph type="sldNum" sz="quarter" idx="12"/>
          </p:nvPr>
        </p:nvSpPr>
        <p:spPr/>
        <p:txBody>
          <a:bodyPr/>
          <a:lstStyle/>
          <a:p>
            <a:fld id="{BE282CCA-87AC-4B76-BF75-887EF487D3F0}" type="slidenum">
              <a:rPr lang="es-CL" smtClean="0"/>
              <a:t>‹Nº›</a:t>
            </a:fld>
            <a:endParaRPr lang="es-CL"/>
          </a:p>
        </p:txBody>
      </p:sp>
    </p:spTree>
    <p:extLst>
      <p:ext uri="{BB962C8B-B14F-4D97-AF65-F5344CB8AC3E}">
        <p14:creationId xmlns:p14="http://schemas.microsoft.com/office/powerpoint/2010/main" val="1988773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9F0EF-DC14-4375-89B3-A6F94678F7E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0C82898-26AF-4DF3-86B7-98E9F5151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E601A5E-9C3C-4437-B471-52642971E8F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A8276C22-68B2-4B32-8FDA-3496384599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CD1A21E-5323-4E86-9668-299B653735B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8C5E1819-AE9B-4018-A1FD-B57496E90173}"/>
              </a:ext>
            </a:extLst>
          </p:cNvPr>
          <p:cNvSpPr>
            <a:spLocks noGrp="1"/>
          </p:cNvSpPr>
          <p:nvPr>
            <p:ph type="dt" sz="half" idx="10"/>
          </p:nvPr>
        </p:nvSpPr>
        <p:spPr/>
        <p:txBody>
          <a:bodyPr/>
          <a:lstStyle/>
          <a:p>
            <a:fld id="{983511E2-11E8-4375-992F-8C7DF112AA9C}" type="datetimeFigureOut">
              <a:rPr lang="es-CL" smtClean="0"/>
              <a:t>07-07-2020</a:t>
            </a:fld>
            <a:endParaRPr lang="es-CL"/>
          </a:p>
        </p:txBody>
      </p:sp>
      <p:sp>
        <p:nvSpPr>
          <p:cNvPr id="8" name="Marcador de pie de página 7">
            <a:extLst>
              <a:ext uri="{FF2B5EF4-FFF2-40B4-BE49-F238E27FC236}">
                <a16:creationId xmlns:a16="http://schemas.microsoft.com/office/drawing/2014/main" id="{2E517902-83A5-491B-96F5-ADF9BC90F0B6}"/>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9907EAE8-65A8-41B5-ABDB-3812E813A533}"/>
              </a:ext>
            </a:extLst>
          </p:cNvPr>
          <p:cNvSpPr>
            <a:spLocks noGrp="1"/>
          </p:cNvSpPr>
          <p:nvPr>
            <p:ph type="sldNum" sz="quarter" idx="12"/>
          </p:nvPr>
        </p:nvSpPr>
        <p:spPr/>
        <p:txBody>
          <a:bodyPr/>
          <a:lstStyle/>
          <a:p>
            <a:fld id="{BE282CCA-87AC-4B76-BF75-887EF487D3F0}" type="slidenum">
              <a:rPr lang="es-CL" smtClean="0"/>
              <a:t>‹Nº›</a:t>
            </a:fld>
            <a:endParaRPr lang="es-CL"/>
          </a:p>
        </p:txBody>
      </p:sp>
    </p:spTree>
    <p:extLst>
      <p:ext uri="{BB962C8B-B14F-4D97-AF65-F5344CB8AC3E}">
        <p14:creationId xmlns:p14="http://schemas.microsoft.com/office/powerpoint/2010/main" val="419736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6C2E3-2ADB-40B4-AB71-AD4670F53C46}"/>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92E37D2D-F90F-4F87-8FF3-CDAB87B22242}"/>
              </a:ext>
            </a:extLst>
          </p:cNvPr>
          <p:cNvSpPr>
            <a:spLocks noGrp="1"/>
          </p:cNvSpPr>
          <p:nvPr>
            <p:ph type="dt" sz="half" idx="10"/>
          </p:nvPr>
        </p:nvSpPr>
        <p:spPr/>
        <p:txBody>
          <a:bodyPr/>
          <a:lstStyle/>
          <a:p>
            <a:fld id="{983511E2-11E8-4375-992F-8C7DF112AA9C}" type="datetimeFigureOut">
              <a:rPr lang="es-CL" smtClean="0"/>
              <a:t>07-07-2020</a:t>
            </a:fld>
            <a:endParaRPr lang="es-CL"/>
          </a:p>
        </p:txBody>
      </p:sp>
      <p:sp>
        <p:nvSpPr>
          <p:cNvPr id="4" name="Marcador de pie de página 3">
            <a:extLst>
              <a:ext uri="{FF2B5EF4-FFF2-40B4-BE49-F238E27FC236}">
                <a16:creationId xmlns:a16="http://schemas.microsoft.com/office/drawing/2014/main" id="{FF8080DA-DD68-4560-A8F5-5044EA6FDD67}"/>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54DA617E-5128-4787-8A99-2D920D417932}"/>
              </a:ext>
            </a:extLst>
          </p:cNvPr>
          <p:cNvSpPr>
            <a:spLocks noGrp="1"/>
          </p:cNvSpPr>
          <p:nvPr>
            <p:ph type="sldNum" sz="quarter" idx="12"/>
          </p:nvPr>
        </p:nvSpPr>
        <p:spPr/>
        <p:txBody>
          <a:bodyPr/>
          <a:lstStyle/>
          <a:p>
            <a:fld id="{BE282CCA-87AC-4B76-BF75-887EF487D3F0}" type="slidenum">
              <a:rPr lang="es-CL" smtClean="0"/>
              <a:t>‹Nº›</a:t>
            </a:fld>
            <a:endParaRPr lang="es-CL"/>
          </a:p>
        </p:txBody>
      </p:sp>
    </p:spTree>
    <p:extLst>
      <p:ext uri="{BB962C8B-B14F-4D97-AF65-F5344CB8AC3E}">
        <p14:creationId xmlns:p14="http://schemas.microsoft.com/office/powerpoint/2010/main" val="2796724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D767B5D-856C-472B-8C95-D3CD05FF2780}"/>
              </a:ext>
            </a:extLst>
          </p:cNvPr>
          <p:cNvSpPr>
            <a:spLocks noGrp="1"/>
          </p:cNvSpPr>
          <p:nvPr>
            <p:ph type="dt" sz="half" idx="10"/>
          </p:nvPr>
        </p:nvSpPr>
        <p:spPr/>
        <p:txBody>
          <a:bodyPr/>
          <a:lstStyle/>
          <a:p>
            <a:fld id="{983511E2-11E8-4375-992F-8C7DF112AA9C}" type="datetimeFigureOut">
              <a:rPr lang="es-CL" smtClean="0"/>
              <a:t>07-07-2020</a:t>
            </a:fld>
            <a:endParaRPr lang="es-CL"/>
          </a:p>
        </p:txBody>
      </p:sp>
      <p:sp>
        <p:nvSpPr>
          <p:cNvPr id="3" name="Marcador de pie de página 2">
            <a:extLst>
              <a:ext uri="{FF2B5EF4-FFF2-40B4-BE49-F238E27FC236}">
                <a16:creationId xmlns:a16="http://schemas.microsoft.com/office/drawing/2014/main" id="{23BF4B81-238C-4641-9F98-B9F2624F472A}"/>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106C29DC-5777-46BF-ACB3-F025A4036410}"/>
              </a:ext>
            </a:extLst>
          </p:cNvPr>
          <p:cNvSpPr>
            <a:spLocks noGrp="1"/>
          </p:cNvSpPr>
          <p:nvPr>
            <p:ph type="sldNum" sz="quarter" idx="12"/>
          </p:nvPr>
        </p:nvSpPr>
        <p:spPr/>
        <p:txBody>
          <a:bodyPr/>
          <a:lstStyle/>
          <a:p>
            <a:fld id="{BE282CCA-87AC-4B76-BF75-887EF487D3F0}" type="slidenum">
              <a:rPr lang="es-CL" smtClean="0"/>
              <a:t>‹Nº›</a:t>
            </a:fld>
            <a:endParaRPr lang="es-CL"/>
          </a:p>
        </p:txBody>
      </p:sp>
    </p:spTree>
    <p:extLst>
      <p:ext uri="{BB962C8B-B14F-4D97-AF65-F5344CB8AC3E}">
        <p14:creationId xmlns:p14="http://schemas.microsoft.com/office/powerpoint/2010/main" val="4224516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78A1E3-2832-40A0-BE4E-321E6780303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BB3334ED-68EC-4DA6-981E-175F8A3962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93D4D9F7-E6CA-4381-82BD-379A5E2B4E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377F19B-704D-4CEC-B3E2-B62895254D2B}"/>
              </a:ext>
            </a:extLst>
          </p:cNvPr>
          <p:cNvSpPr>
            <a:spLocks noGrp="1"/>
          </p:cNvSpPr>
          <p:nvPr>
            <p:ph type="dt" sz="half" idx="10"/>
          </p:nvPr>
        </p:nvSpPr>
        <p:spPr/>
        <p:txBody>
          <a:bodyPr/>
          <a:lstStyle/>
          <a:p>
            <a:fld id="{983511E2-11E8-4375-992F-8C7DF112AA9C}" type="datetimeFigureOut">
              <a:rPr lang="es-CL" smtClean="0"/>
              <a:t>07-07-2020</a:t>
            </a:fld>
            <a:endParaRPr lang="es-CL"/>
          </a:p>
        </p:txBody>
      </p:sp>
      <p:sp>
        <p:nvSpPr>
          <p:cNvPr id="6" name="Marcador de pie de página 5">
            <a:extLst>
              <a:ext uri="{FF2B5EF4-FFF2-40B4-BE49-F238E27FC236}">
                <a16:creationId xmlns:a16="http://schemas.microsoft.com/office/drawing/2014/main" id="{FB34998F-64AF-45CA-8298-64FF1C1515FA}"/>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CE51CB88-1EBA-4D14-A497-DF0D207C5562}"/>
              </a:ext>
            </a:extLst>
          </p:cNvPr>
          <p:cNvSpPr>
            <a:spLocks noGrp="1"/>
          </p:cNvSpPr>
          <p:nvPr>
            <p:ph type="sldNum" sz="quarter" idx="12"/>
          </p:nvPr>
        </p:nvSpPr>
        <p:spPr/>
        <p:txBody>
          <a:bodyPr/>
          <a:lstStyle/>
          <a:p>
            <a:fld id="{BE282CCA-87AC-4B76-BF75-887EF487D3F0}" type="slidenum">
              <a:rPr lang="es-CL" smtClean="0"/>
              <a:t>‹Nº›</a:t>
            </a:fld>
            <a:endParaRPr lang="es-CL"/>
          </a:p>
        </p:txBody>
      </p:sp>
    </p:spTree>
    <p:extLst>
      <p:ext uri="{BB962C8B-B14F-4D97-AF65-F5344CB8AC3E}">
        <p14:creationId xmlns:p14="http://schemas.microsoft.com/office/powerpoint/2010/main" val="3069214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92B4AC-90F4-4460-84F1-B278B00CFEF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13AE4EE8-077C-41DB-B03A-C90B9517A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0D231A45-DE41-498E-AF27-65D84A0ADD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5FCB20F-2EE7-4CAD-893D-7F4FFD44EDBF}"/>
              </a:ext>
            </a:extLst>
          </p:cNvPr>
          <p:cNvSpPr>
            <a:spLocks noGrp="1"/>
          </p:cNvSpPr>
          <p:nvPr>
            <p:ph type="dt" sz="half" idx="10"/>
          </p:nvPr>
        </p:nvSpPr>
        <p:spPr/>
        <p:txBody>
          <a:bodyPr/>
          <a:lstStyle/>
          <a:p>
            <a:fld id="{983511E2-11E8-4375-992F-8C7DF112AA9C}" type="datetimeFigureOut">
              <a:rPr lang="es-CL" smtClean="0"/>
              <a:t>07-07-2020</a:t>
            </a:fld>
            <a:endParaRPr lang="es-CL"/>
          </a:p>
        </p:txBody>
      </p:sp>
      <p:sp>
        <p:nvSpPr>
          <p:cNvPr id="6" name="Marcador de pie de página 5">
            <a:extLst>
              <a:ext uri="{FF2B5EF4-FFF2-40B4-BE49-F238E27FC236}">
                <a16:creationId xmlns:a16="http://schemas.microsoft.com/office/drawing/2014/main" id="{B69F66D2-844B-4712-8727-E00FD3CD8AF7}"/>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7DC819D7-CD19-4BE2-87A1-5B831E016DBB}"/>
              </a:ext>
            </a:extLst>
          </p:cNvPr>
          <p:cNvSpPr>
            <a:spLocks noGrp="1"/>
          </p:cNvSpPr>
          <p:nvPr>
            <p:ph type="sldNum" sz="quarter" idx="12"/>
          </p:nvPr>
        </p:nvSpPr>
        <p:spPr/>
        <p:txBody>
          <a:bodyPr/>
          <a:lstStyle/>
          <a:p>
            <a:fld id="{BE282CCA-87AC-4B76-BF75-887EF487D3F0}" type="slidenum">
              <a:rPr lang="es-CL" smtClean="0"/>
              <a:t>‹Nº›</a:t>
            </a:fld>
            <a:endParaRPr lang="es-CL"/>
          </a:p>
        </p:txBody>
      </p:sp>
    </p:spTree>
    <p:extLst>
      <p:ext uri="{BB962C8B-B14F-4D97-AF65-F5344CB8AC3E}">
        <p14:creationId xmlns:p14="http://schemas.microsoft.com/office/powerpoint/2010/main" val="4128279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560A919-C080-44C6-A067-0DD92D41D5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360E90CC-5B18-4E7C-A0E8-4EB136DE6A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B934DD22-6F68-4FF7-B0E9-FBB537228A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3511E2-11E8-4375-992F-8C7DF112AA9C}" type="datetimeFigureOut">
              <a:rPr lang="es-CL" smtClean="0"/>
              <a:t>07-07-2020</a:t>
            </a:fld>
            <a:endParaRPr lang="es-CL"/>
          </a:p>
        </p:txBody>
      </p:sp>
      <p:sp>
        <p:nvSpPr>
          <p:cNvPr id="5" name="Marcador de pie de página 4">
            <a:extLst>
              <a:ext uri="{FF2B5EF4-FFF2-40B4-BE49-F238E27FC236}">
                <a16:creationId xmlns:a16="http://schemas.microsoft.com/office/drawing/2014/main" id="{42DC86AC-1380-46B1-AFF5-917EA41F7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B879A4ED-19A5-4E11-B2C7-128DA1955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282CCA-87AC-4B76-BF75-887EF487D3F0}" type="slidenum">
              <a:rPr lang="es-CL" smtClean="0"/>
              <a:t>‹Nº›</a:t>
            </a:fld>
            <a:endParaRPr lang="es-CL"/>
          </a:p>
        </p:txBody>
      </p:sp>
    </p:spTree>
    <p:extLst>
      <p:ext uri="{BB962C8B-B14F-4D97-AF65-F5344CB8AC3E}">
        <p14:creationId xmlns:p14="http://schemas.microsoft.com/office/powerpoint/2010/main" val="3799745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5.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84.png"/><Relationship Id="rId5" Type="http://schemas.openxmlformats.org/officeDocument/2006/relationships/image" Target="../media/image75.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60.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97.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99.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891A2F2-6C93-4F1D-AB04-A877C79F3393}"/>
              </a:ext>
            </a:extLst>
          </p:cNvPr>
          <p:cNvPicPr>
            <a:picLocks noChangeAspect="1"/>
          </p:cNvPicPr>
          <p:nvPr/>
        </p:nvPicPr>
        <p:blipFill>
          <a:blip r:embed="rId2"/>
          <a:stretch>
            <a:fillRect/>
          </a:stretch>
        </p:blipFill>
        <p:spPr>
          <a:xfrm>
            <a:off x="214312" y="2467110"/>
            <a:ext cx="3108623" cy="1923779"/>
          </a:xfrm>
          <a:prstGeom prst="rect">
            <a:avLst/>
          </a:prstGeom>
        </p:spPr>
      </p:pic>
      <p:pic>
        <p:nvPicPr>
          <p:cNvPr id="3" name="Imagen 2">
            <a:extLst>
              <a:ext uri="{FF2B5EF4-FFF2-40B4-BE49-F238E27FC236}">
                <a16:creationId xmlns:a16="http://schemas.microsoft.com/office/drawing/2014/main" id="{42BE5D6E-3BCA-4A4A-B575-1B2C7A474A1F}"/>
              </a:ext>
            </a:extLst>
          </p:cNvPr>
          <p:cNvPicPr>
            <a:picLocks noChangeAspect="1"/>
          </p:cNvPicPr>
          <p:nvPr/>
        </p:nvPicPr>
        <p:blipFill>
          <a:blip r:embed="rId3"/>
          <a:stretch>
            <a:fillRect/>
          </a:stretch>
        </p:blipFill>
        <p:spPr>
          <a:xfrm>
            <a:off x="6518787" y="2460198"/>
            <a:ext cx="2871019" cy="1944323"/>
          </a:xfrm>
          <a:prstGeom prst="rect">
            <a:avLst/>
          </a:prstGeom>
        </p:spPr>
      </p:pic>
      <p:pic>
        <p:nvPicPr>
          <p:cNvPr id="5" name="Imagen 4">
            <a:extLst>
              <a:ext uri="{FF2B5EF4-FFF2-40B4-BE49-F238E27FC236}">
                <a16:creationId xmlns:a16="http://schemas.microsoft.com/office/drawing/2014/main" id="{FFD986E8-F182-491F-8183-2341D4184934}"/>
              </a:ext>
            </a:extLst>
          </p:cNvPr>
          <p:cNvPicPr>
            <a:picLocks noChangeAspect="1"/>
          </p:cNvPicPr>
          <p:nvPr/>
        </p:nvPicPr>
        <p:blipFill>
          <a:blip r:embed="rId4"/>
          <a:stretch>
            <a:fillRect/>
          </a:stretch>
        </p:blipFill>
        <p:spPr>
          <a:xfrm>
            <a:off x="3500437" y="2467111"/>
            <a:ext cx="2924899" cy="1937410"/>
          </a:xfrm>
          <a:prstGeom prst="rect">
            <a:avLst/>
          </a:prstGeom>
        </p:spPr>
      </p:pic>
      <p:pic>
        <p:nvPicPr>
          <p:cNvPr id="6" name="Imagen 5">
            <a:extLst>
              <a:ext uri="{FF2B5EF4-FFF2-40B4-BE49-F238E27FC236}">
                <a16:creationId xmlns:a16="http://schemas.microsoft.com/office/drawing/2014/main" id="{B8D9C74A-A742-452C-B72F-024A7146C458}"/>
              </a:ext>
            </a:extLst>
          </p:cNvPr>
          <p:cNvPicPr>
            <a:picLocks noChangeAspect="1"/>
          </p:cNvPicPr>
          <p:nvPr/>
        </p:nvPicPr>
        <p:blipFill>
          <a:blip r:embed="rId5"/>
          <a:stretch>
            <a:fillRect/>
          </a:stretch>
        </p:blipFill>
        <p:spPr>
          <a:xfrm>
            <a:off x="6539555" y="4509442"/>
            <a:ext cx="2853878" cy="1641835"/>
          </a:xfrm>
          <a:prstGeom prst="rect">
            <a:avLst/>
          </a:prstGeom>
        </p:spPr>
      </p:pic>
      <p:pic>
        <p:nvPicPr>
          <p:cNvPr id="7" name="Imagen 6">
            <a:extLst>
              <a:ext uri="{FF2B5EF4-FFF2-40B4-BE49-F238E27FC236}">
                <a16:creationId xmlns:a16="http://schemas.microsoft.com/office/drawing/2014/main" id="{24EF7E6A-C1D7-41F2-8B80-EBEE99837EC6}"/>
              </a:ext>
            </a:extLst>
          </p:cNvPr>
          <p:cNvPicPr>
            <a:picLocks noChangeAspect="1"/>
          </p:cNvPicPr>
          <p:nvPr/>
        </p:nvPicPr>
        <p:blipFill>
          <a:blip r:embed="rId6"/>
          <a:stretch>
            <a:fillRect/>
          </a:stretch>
        </p:blipFill>
        <p:spPr>
          <a:xfrm>
            <a:off x="3504063" y="4509442"/>
            <a:ext cx="2924899" cy="1641835"/>
          </a:xfrm>
          <a:prstGeom prst="rect">
            <a:avLst/>
          </a:prstGeom>
        </p:spPr>
      </p:pic>
      <p:pic>
        <p:nvPicPr>
          <p:cNvPr id="9" name="Imagen 8">
            <a:extLst>
              <a:ext uri="{FF2B5EF4-FFF2-40B4-BE49-F238E27FC236}">
                <a16:creationId xmlns:a16="http://schemas.microsoft.com/office/drawing/2014/main" id="{21B7BC69-0308-4AEC-A5A4-902CC72D8DA7}"/>
              </a:ext>
            </a:extLst>
          </p:cNvPr>
          <p:cNvPicPr>
            <a:picLocks noChangeAspect="1"/>
          </p:cNvPicPr>
          <p:nvPr/>
        </p:nvPicPr>
        <p:blipFill>
          <a:blip r:embed="rId7"/>
          <a:stretch>
            <a:fillRect/>
          </a:stretch>
        </p:blipFill>
        <p:spPr>
          <a:xfrm>
            <a:off x="214312" y="4509442"/>
            <a:ext cx="3108623" cy="1614727"/>
          </a:xfrm>
          <a:prstGeom prst="rect">
            <a:avLst/>
          </a:prstGeom>
        </p:spPr>
      </p:pic>
      <p:pic>
        <p:nvPicPr>
          <p:cNvPr id="10" name="Imagen 9">
            <a:extLst>
              <a:ext uri="{FF2B5EF4-FFF2-40B4-BE49-F238E27FC236}">
                <a16:creationId xmlns:a16="http://schemas.microsoft.com/office/drawing/2014/main" id="{BE69B3DD-5228-454B-B228-3DC81FA735BC}"/>
              </a:ext>
            </a:extLst>
          </p:cNvPr>
          <p:cNvPicPr>
            <a:picLocks noChangeAspect="1"/>
          </p:cNvPicPr>
          <p:nvPr/>
        </p:nvPicPr>
        <p:blipFill>
          <a:blip r:embed="rId8"/>
          <a:stretch>
            <a:fillRect/>
          </a:stretch>
        </p:blipFill>
        <p:spPr>
          <a:xfrm>
            <a:off x="210685" y="550606"/>
            <a:ext cx="9175494" cy="1797951"/>
          </a:xfrm>
          <a:prstGeom prst="rect">
            <a:avLst/>
          </a:prstGeom>
        </p:spPr>
      </p:pic>
    </p:spTree>
    <p:extLst>
      <p:ext uri="{BB962C8B-B14F-4D97-AF65-F5344CB8AC3E}">
        <p14:creationId xmlns:p14="http://schemas.microsoft.com/office/powerpoint/2010/main" val="275299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C001F82-88A1-4EBF-8470-F5D5BF4C8760}"/>
              </a:ext>
            </a:extLst>
          </p:cNvPr>
          <p:cNvPicPr>
            <a:picLocks noChangeAspect="1"/>
          </p:cNvPicPr>
          <p:nvPr/>
        </p:nvPicPr>
        <p:blipFill>
          <a:blip r:embed="rId2"/>
          <a:stretch>
            <a:fillRect/>
          </a:stretch>
        </p:blipFill>
        <p:spPr>
          <a:xfrm>
            <a:off x="149948" y="770756"/>
            <a:ext cx="8643679" cy="5855395"/>
          </a:xfrm>
          <a:prstGeom prst="rect">
            <a:avLst/>
          </a:prstGeom>
        </p:spPr>
      </p:pic>
      <p:sp>
        <p:nvSpPr>
          <p:cNvPr id="14" name="Rectangle 26">
            <a:extLst>
              <a:ext uri="{FF2B5EF4-FFF2-40B4-BE49-F238E27FC236}">
                <a16:creationId xmlns:a16="http://schemas.microsoft.com/office/drawing/2014/main" id="{49CF8B8C-2588-4629-86D8-9D4C914AE27F}"/>
              </a:ext>
            </a:extLst>
          </p:cNvPr>
          <p:cNvSpPr/>
          <p:nvPr/>
        </p:nvSpPr>
        <p:spPr>
          <a:xfrm>
            <a:off x="1785981" y="1885007"/>
            <a:ext cx="2063318" cy="1980630"/>
          </a:xfrm>
          <a:prstGeom prst="rect">
            <a:avLst/>
          </a:prstGeom>
          <a:solidFill>
            <a:schemeClr val="accent5">
              <a:lumMod val="20000"/>
              <a:lumOff val="80000"/>
              <a:alpha val="27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L" sz="1100" b="1" dirty="0">
                <a:solidFill>
                  <a:schemeClr val="tx1"/>
                </a:solidFill>
              </a:rPr>
              <a:t>Herramienta de tipo geoportal que pone a disposición un método práctico para construir mosaicos de imágenes satelitales libres de nubes basados en algoritmos de procesamiento digital aplicados en la nube de Google Earth Engine (GEE).</a:t>
            </a:r>
          </a:p>
        </p:txBody>
      </p:sp>
      <p:sp>
        <p:nvSpPr>
          <p:cNvPr id="16" name="CuadroTexto 15">
            <a:extLst>
              <a:ext uri="{FF2B5EF4-FFF2-40B4-BE49-F238E27FC236}">
                <a16:creationId xmlns:a16="http://schemas.microsoft.com/office/drawing/2014/main" id="{8BC4FFA5-08FE-4832-BECA-94ADF30C927D}"/>
              </a:ext>
            </a:extLst>
          </p:cNvPr>
          <p:cNvSpPr txBox="1"/>
          <p:nvPr/>
        </p:nvSpPr>
        <p:spPr>
          <a:xfrm>
            <a:off x="9013372" y="2597291"/>
            <a:ext cx="2533401" cy="3416320"/>
          </a:xfrm>
          <a:prstGeom prst="rect">
            <a:avLst/>
          </a:prstGeom>
          <a:noFill/>
        </p:spPr>
        <p:txBody>
          <a:bodyPr wrap="square" rtlCol="0">
            <a:spAutoFit/>
          </a:bodyPr>
          <a:lstStyle/>
          <a:p>
            <a:r>
              <a:rPr lang="es-CL" dirty="0">
                <a:highlight>
                  <a:srgbClr val="FFFF00"/>
                </a:highlight>
              </a:rPr>
              <a:t>La idea es que al poner el puntero sobre el cuadro azul, se despliegue un recuadro con información que describa de qué se trata la aplicación-subsistema …..esto ya fue conversado con Christian y Patricio…..favor comunicarse con ellos ante cualquier duda</a:t>
            </a:r>
          </a:p>
        </p:txBody>
      </p:sp>
      <p:cxnSp>
        <p:nvCxnSpPr>
          <p:cNvPr id="4" name="Conector recto 3">
            <a:extLst>
              <a:ext uri="{FF2B5EF4-FFF2-40B4-BE49-F238E27FC236}">
                <a16:creationId xmlns:a16="http://schemas.microsoft.com/office/drawing/2014/main" id="{D95DEC97-6EA9-498D-B994-83FD9217C271}"/>
              </a:ext>
            </a:extLst>
          </p:cNvPr>
          <p:cNvCxnSpPr>
            <a:cxnSpLocks/>
          </p:cNvCxnSpPr>
          <p:nvPr/>
        </p:nvCxnSpPr>
        <p:spPr>
          <a:xfrm flipH="1">
            <a:off x="863600" y="1854200"/>
            <a:ext cx="939800" cy="914399"/>
          </a:xfrm>
          <a:prstGeom prst="line">
            <a:avLst/>
          </a:prstGeom>
          <a:ln>
            <a:solidFill>
              <a:schemeClr val="tx2">
                <a:lumMod val="50000"/>
              </a:schemeClr>
            </a:solidFill>
          </a:ln>
        </p:spPr>
        <p:style>
          <a:lnRef idx="3">
            <a:schemeClr val="dk1"/>
          </a:lnRef>
          <a:fillRef idx="0">
            <a:schemeClr val="dk1"/>
          </a:fillRef>
          <a:effectRef idx="2">
            <a:schemeClr val="dk1"/>
          </a:effectRef>
          <a:fontRef idx="minor">
            <a:schemeClr val="tx1"/>
          </a:fontRef>
        </p:style>
      </p:cxnSp>
      <p:cxnSp>
        <p:nvCxnSpPr>
          <p:cNvPr id="12" name="Conector recto 11">
            <a:extLst>
              <a:ext uri="{FF2B5EF4-FFF2-40B4-BE49-F238E27FC236}">
                <a16:creationId xmlns:a16="http://schemas.microsoft.com/office/drawing/2014/main" id="{343C6AC4-49DC-4BFE-8870-127EBED1B49E}"/>
              </a:ext>
            </a:extLst>
          </p:cNvPr>
          <p:cNvCxnSpPr>
            <a:cxnSpLocks/>
          </p:cNvCxnSpPr>
          <p:nvPr/>
        </p:nvCxnSpPr>
        <p:spPr>
          <a:xfrm flipH="1" flipV="1">
            <a:off x="863600" y="2768600"/>
            <a:ext cx="939800" cy="1097038"/>
          </a:xfrm>
          <a:prstGeom prst="line">
            <a:avLst/>
          </a:prstGeom>
          <a:ln>
            <a:solidFill>
              <a:schemeClr val="tx2">
                <a:lumMod val="50000"/>
              </a:schemeClr>
            </a:solidFill>
          </a:ln>
        </p:spPr>
        <p:style>
          <a:lnRef idx="3">
            <a:schemeClr val="dk1"/>
          </a:lnRef>
          <a:fillRef idx="0">
            <a:schemeClr val="dk1"/>
          </a:fillRef>
          <a:effectRef idx="2">
            <a:schemeClr val="dk1"/>
          </a:effectRef>
          <a:fontRef idx="minor">
            <a:schemeClr val="tx1"/>
          </a:fontRef>
        </p:style>
      </p:cxnSp>
      <p:sp>
        <p:nvSpPr>
          <p:cNvPr id="21" name="CuadroTexto 20">
            <a:extLst>
              <a:ext uri="{FF2B5EF4-FFF2-40B4-BE49-F238E27FC236}">
                <a16:creationId xmlns:a16="http://schemas.microsoft.com/office/drawing/2014/main" id="{89C13B2A-203E-460D-99AB-B0284460275D}"/>
              </a:ext>
            </a:extLst>
          </p:cNvPr>
          <p:cNvSpPr txBox="1"/>
          <p:nvPr/>
        </p:nvSpPr>
        <p:spPr>
          <a:xfrm>
            <a:off x="1929926" y="1156996"/>
            <a:ext cx="409086" cy="400110"/>
          </a:xfrm>
          <a:prstGeom prst="rect">
            <a:avLst/>
          </a:prstGeom>
          <a:solidFill>
            <a:schemeClr val="accent2"/>
          </a:solidFill>
        </p:spPr>
        <p:txBody>
          <a:bodyPr wrap="none" rtlCol="0">
            <a:spAutoFit/>
          </a:bodyPr>
          <a:lstStyle/>
          <a:p>
            <a:r>
              <a:rPr lang="es-CL" sz="2000" b="1" dirty="0">
                <a:solidFill>
                  <a:schemeClr val="bg1"/>
                </a:solidFill>
              </a:rPr>
              <a:t>M</a:t>
            </a:r>
          </a:p>
        </p:txBody>
      </p:sp>
      <p:sp>
        <p:nvSpPr>
          <p:cNvPr id="22" name="CuadroTexto 21">
            <a:extLst>
              <a:ext uri="{FF2B5EF4-FFF2-40B4-BE49-F238E27FC236}">
                <a16:creationId xmlns:a16="http://schemas.microsoft.com/office/drawing/2014/main" id="{5779BE98-90A7-4293-990D-BA3F8B6CB4B5}"/>
              </a:ext>
            </a:extLst>
          </p:cNvPr>
          <p:cNvSpPr txBox="1"/>
          <p:nvPr/>
        </p:nvSpPr>
        <p:spPr>
          <a:xfrm>
            <a:off x="3779259" y="1156996"/>
            <a:ext cx="328936" cy="400110"/>
          </a:xfrm>
          <a:prstGeom prst="rect">
            <a:avLst/>
          </a:prstGeom>
          <a:solidFill>
            <a:schemeClr val="accent2"/>
          </a:solidFill>
        </p:spPr>
        <p:txBody>
          <a:bodyPr wrap="none" rtlCol="0">
            <a:spAutoFit/>
          </a:bodyPr>
          <a:lstStyle/>
          <a:p>
            <a:r>
              <a:rPr lang="es-CL" sz="2000" b="1" dirty="0">
                <a:solidFill>
                  <a:schemeClr val="bg1"/>
                </a:solidFill>
              </a:rPr>
              <a:t>R</a:t>
            </a:r>
          </a:p>
        </p:txBody>
      </p:sp>
      <p:sp>
        <p:nvSpPr>
          <p:cNvPr id="23" name="CuadroTexto 22">
            <a:extLst>
              <a:ext uri="{FF2B5EF4-FFF2-40B4-BE49-F238E27FC236}">
                <a16:creationId xmlns:a16="http://schemas.microsoft.com/office/drawing/2014/main" id="{A393242E-071C-4A12-AB36-B191041EBC9E}"/>
              </a:ext>
            </a:extLst>
          </p:cNvPr>
          <p:cNvSpPr txBox="1"/>
          <p:nvPr/>
        </p:nvSpPr>
        <p:spPr>
          <a:xfrm>
            <a:off x="2240947" y="1519108"/>
            <a:ext cx="336952" cy="400110"/>
          </a:xfrm>
          <a:prstGeom prst="rect">
            <a:avLst/>
          </a:prstGeom>
          <a:solidFill>
            <a:schemeClr val="accent2"/>
          </a:solidFill>
        </p:spPr>
        <p:txBody>
          <a:bodyPr wrap="none" rtlCol="0">
            <a:spAutoFit/>
          </a:bodyPr>
          <a:lstStyle/>
          <a:p>
            <a:r>
              <a:rPr lang="es-CL" sz="2000" b="1" dirty="0">
                <a:solidFill>
                  <a:schemeClr val="bg1"/>
                </a:solidFill>
              </a:rPr>
              <a:t>V</a:t>
            </a:r>
          </a:p>
        </p:txBody>
      </p:sp>
      <p:sp>
        <p:nvSpPr>
          <p:cNvPr id="24" name="CuadroTexto 23">
            <a:extLst>
              <a:ext uri="{FF2B5EF4-FFF2-40B4-BE49-F238E27FC236}">
                <a16:creationId xmlns:a16="http://schemas.microsoft.com/office/drawing/2014/main" id="{864B5D1E-7D9C-492A-9863-E07CA697C8CA}"/>
              </a:ext>
            </a:extLst>
          </p:cNvPr>
          <p:cNvSpPr txBox="1"/>
          <p:nvPr/>
        </p:nvSpPr>
        <p:spPr>
          <a:xfrm>
            <a:off x="4108195" y="1542665"/>
            <a:ext cx="727187" cy="338554"/>
          </a:xfrm>
          <a:prstGeom prst="rect">
            <a:avLst/>
          </a:prstGeom>
          <a:solidFill>
            <a:schemeClr val="accent1">
              <a:lumMod val="75000"/>
            </a:schemeClr>
          </a:solidFill>
        </p:spPr>
        <p:txBody>
          <a:bodyPr wrap="none" rtlCol="0">
            <a:spAutoFit/>
          </a:bodyPr>
          <a:lstStyle/>
          <a:p>
            <a:r>
              <a:rPr lang="es-CL" sz="1600" b="1" dirty="0">
                <a:solidFill>
                  <a:schemeClr val="bg1"/>
                </a:solidFill>
              </a:rPr>
              <a:t>(MRV)</a:t>
            </a:r>
          </a:p>
        </p:txBody>
      </p:sp>
    </p:spTree>
    <p:extLst>
      <p:ext uri="{BB962C8B-B14F-4D97-AF65-F5344CB8AC3E}">
        <p14:creationId xmlns:p14="http://schemas.microsoft.com/office/powerpoint/2010/main" val="3402368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99DBB1F-680F-43D5-A6BC-9877BA69103E}"/>
              </a:ext>
            </a:extLst>
          </p:cNvPr>
          <p:cNvPicPr>
            <a:picLocks noChangeAspect="1"/>
          </p:cNvPicPr>
          <p:nvPr/>
        </p:nvPicPr>
        <p:blipFill>
          <a:blip r:embed="rId2"/>
          <a:stretch>
            <a:fillRect/>
          </a:stretch>
        </p:blipFill>
        <p:spPr>
          <a:xfrm>
            <a:off x="0" y="469630"/>
            <a:ext cx="12192000" cy="4808396"/>
          </a:xfrm>
          <a:prstGeom prst="rect">
            <a:avLst/>
          </a:prstGeom>
        </p:spPr>
      </p:pic>
    </p:spTree>
    <p:extLst>
      <p:ext uri="{BB962C8B-B14F-4D97-AF65-F5344CB8AC3E}">
        <p14:creationId xmlns:p14="http://schemas.microsoft.com/office/powerpoint/2010/main" val="1228955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99DBB1F-680F-43D5-A6BC-9877BA69103E}"/>
              </a:ext>
            </a:extLst>
          </p:cNvPr>
          <p:cNvPicPr>
            <a:picLocks noChangeAspect="1"/>
          </p:cNvPicPr>
          <p:nvPr/>
        </p:nvPicPr>
        <p:blipFill>
          <a:blip r:embed="rId2"/>
          <a:stretch>
            <a:fillRect/>
          </a:stretch>
        </p:blipFill>
        <p:spPr>
          <a:xfrm>
            <a:off x="0" y="469630"/>
            <a:ext cx="12192000" cy="4808396"/>
          </a:xfrm>
          <a:prstGeom prst="rect">
            <a:avLst/>
          </a:prstGeom>
        </p:spPr>
      </p:pic>
      <p:pic>
        <p:nvPicPr>
          <p:cNvPr id="2" name="Imagen 1">
            <a:extLst>
              <a:ext uri="{FF2B5EF4-FFF2-40B4-BE49-F238E27FC236}">
                <a16:creationId xmlns:a16="http://schemas.microsoft.com/office/drawing/2014/main" id="{D3583507-A9CD-4A33-8711-70A705C6E623}"/>
              </a:ext>
            </a:extLst>
          </p:cNvPr>
          <p:cNvPicPr>
            <a:picLocks noChangeAspect="1"/>
          </p:cNvPicPr>
          <p:nvPr/>
        </p:nvPicPr>
        <p:blipFill>
          <a:blip r:embed="rId3"/>
          <a:stretch>
            <a:fillRect/>
          </a:stretch>
        </p:blipFill>
        <p:spPr>
          <a:xfrm>
            <a:off x="108856" y="2370363"/>
            <a:ext cx="1883229" cy="1373649"/>
          </a:xfrm>
          <a:prstGeom prst="rect">
            <a:avLst/>
          </a:prstGeom>
        </p:spPr>
      </p:pic>
      <p:pic>
        <p:nvPicPr>
          <p:cNvPr id="3" name="Imagen 2">
            <a:extLst>
              <a:ext uri="{FF2B5EF4-FFF2-40B4-BE49-F238E27FC236}">
                <a16:creationId xmlns:a16="http://schemas.microsoft.com/office/drawing/2014/main" id="{D40659C5-109A-4D75-8D2B-47C2A5F03442}"/>
              </a:ext>
            </a:extLst>
          </p:cNvPr>
          <p:cNvPicPr>
            <a:picLocks noChangeAspect="1"/>
          </p:cNvPicPr>
          <p:nvPr/>
        </p:nvPicPr>
        <p:blipFill>
          <a:blip r:embed="rId4"/>
          <a:stretch>
            <a:fillRect/>
          </a:stretch>
        </p:blipFill>
        <p:spPr>
          <a:xfrm>
            <a:off x="2100941" y="2370363"/>
            <a:ext cx="3995059" cy="1450523"/>
          </a:xfrm>
          <a:prstGeom prst="rect">
            <a:avLst/>
          </a:prstGeom>
        </p:spPr>
      </p:pic>
      <p:pic>
        <p:nvPicPr>
          <p:cNvPr id="4" name="Imagen 3">
            <a:extLst>
              <a:ext uri="{FF2B5EF4-FFF2-40B4-BE49-F238E27FC236}">
                <a16:creationId xmlns:a16="http://schemas.microsoft.com/office/drawing/2014/main" id="{3EDD4BFB-F2A2-40FE-9F87-AE3A8149F8FD}"/>
              </a:ext>
            </a:extLst>
          </p:cNvPr>
          <p:cNvPicPr>
            <a:picLocks noChangeAspect="1"/>
          </p:cNvPicPr>
          <p:nvPr/>
        </p:nvPicPr>
        <p:blipFill>
          <a:blip r:embed="rId5"/>
          <a:stretch>
            <a:fillRect/>
          </a:stretch>
        </p:blipFill>
        <p:spPr>
          <a:xfrm>
            <a:off x="5992587" y="2456192"/>
            <a:ext cx="2100942" cy="1364694"/>
          </a:xfrm>
          <a:prstGeom prst="rect">
            <a:avLst/>
          </a:prstGeom>
        </p:spPr>
      </p:pic>
      <p:pic>
        <p:nvPicPr>
          <p:cNvPr id="6" name="Imagen 5">
            <a:extLst>
              <a:ext uri="{FF2B5EF4-FFF2-40B4-BE49-F238E27FC236}">
                <a16:creationId xmlns:a16="http://schemas.microsoft.com/office/drawing/2014/main" id="{1F7D90EC-9B41-4C41-981A-E963A582A72F}"/>
              </a:ext>
            </a:extLst>
          </p:cNvPr>
          <p:cNvPicPr>
            <a:picLocks noChangeAspect="1"/>
          </p:cNvPicPr>
          <p:nvPr/>
        </p:nvPicPr>
        <p:blipFill>
          <a:blip r:embed="rId6"/>
          <a:stretch>
            <a:fillRect/>
          </a:stretch>
        </p:blipFill>
        <p:spPr>
          <a:xfrm>
            <a:off x="8093529" y="2402888"/>
            <a:ext cx="2026774" cy="1372962"/>
          </a:xfrm>
          <a:prstGeom prst="rect">
            <a:avLst/>
          </a:prstGeom>
        </p:spPr>
      </p:pic>
      <p:pic>
        <p:nvPicPr>
          <p:cNvPr id="7" name="Imagen 6">
            <a:extLst>
              <a:ext uri="{FF2B5EF4-FFF2-40B4-BE49-F238E27FC236}">
                <a16:creationId xmlns:a16="http://schemas.microsoft.com/office/drawing/2014/main" id="{8D52E9AB-4254-4F8D-9A0A-22A902CFC33E}"/>
              </a:ext>
            </a:extLst>
          </p:cNvPr>
          <p:cNvPicPr>
            <a:picLocks noChangeAspect="1"/>
          </p:cNvPicPr>
          <p:nvPr/>
        </p:nvPicPr>
        <p:blipFill>
          <a:blip r:embed="rId7"/>
          <a:stretch>
            <a:fillRect/>
          </a:stretch>
        </p:blipFill>
        <p:spPr>
          <a:xfrm>
            <a:off x="10142765" y="2381019"/>
            <a:ext cx="2026773" cy="1396324"/>
          </a:xfrm>
          <a:prstGeom prst="rect">
            <a:avLst/>
          </a:prstGeom>
        </p:spPr>
      </p:pic>
      <p:pic>
        <p:nvPicPr>
          <p:cNvPr id="8" name="Imagen 7">
            <a:extLst>
              <a:ext uri="{FF2B5EF4-FFF2-40B4-BE49-F238E27FC236}">
                <a16:creationId xmlns:a16="http://schemas.microsoft.com/office/drawing/2014/main" id="{B068648F-A6C2-4339-831E-E9CD829F474F}"/>
              </a:ext>
            </a:extLst>
          </p:cNvPr>
          <p:cNvPicPr>
            <a:picLocks noChangeAspect="1"/>
          </p:cNvPicPr>
          <p:nvPr/>
        </p:nvPicPr>
        <p:blipFill rotWithShape="1">
          <a:blip r:embed="rId8"/>
          <a:srcRect r="67665"/>
          <a:stretch/>
        </p:blipFill>
        <p:spPr>
          <a:xfrm>
            <a:off x="2031891" y="3744012"/>
            <a:ext cx="1992085" cy="1685740"/>
          </a:xfrm>
          <a:prstGeom prst="rect">
            <a:avLst/>
          </a:prstGeom>
        </p:spPr>
      </p:pic>
      <p:pic>
        <p:nvPicPr>
          <p:cNvPr id="9" name="Imagen 8">
            <a:extLst>
              <a:ext uri="{FF2B5EF4-FFF2-40B4-BE49-F238E27FC236}">
                <a16:creationId xmlns:a16="http://schemas.microsoft.com/office/drawing/2014/main" id="{A80E32A0-8130-4401-A4B8-16F5A13B3518}"/>
              </a:ext>
            </a:extLst>
          </p:cNvPr>
          <p:cNvPicPr>
            <a:picLocks noChangeAspect="1"/>
          </p:cNvPicPr>
          <p:nvPr/>
        </p:nvPicPr>
        <p:blipFill>
          <a:blip r:embed="rId9"/>
          <a:stretch>
            <a:fillRect/>
          </a:stretch>
        </p:blipFill>
        <p:spPr>
          <a:xfrm>
            <a:off x="6079673" y="3916043"/>
            <a:ext cx="1970331" cy="1447812"/>
          </a:xfrm>
          <a:prstGeom prst="rect">
            <a:avLst/>
          </a:prstGeom>
        </p:spPr>
      </p:pic>
      <p:pic>
        <p:nvPicPr>
          <p:cNvPr id="10" name="Imagen 9">
            <a:extLst>
              <a:ext uri="{FF2B5EF4-FFF2-40B4-BE49-F238E27FC236}">
                <a16:creationId xmlns:a16="http://schemas.microsoft.com/office/drawing/2014/main" id="{E3FB8089-FCD8-43F9-8BE2-D81F6F1C83F5}"/>
              </a:ext>
            </a:extLst>
          </p:cNvPr>
          <p:cNvPicPr>
            <a:picLocks noChangeAspect="1"/>
          </p:cNvPicPr>
          <p:nvPr/>
        </p:nvPicPr>
        <p:blipFill>
          <a:blip r:embed="rId10"/>
          <a:stretch>
            <a:fillRect/>
          </a:stretch>
        </p:blipFill>
        <p:spPr>
          <a:xfrm>
            <a:off x="8122355" y="3904071"/>
            <a:ext cx="1968704" cy="1416373"/>
          </a:xfrm>
          <a:prstGeom prst="rect">
            <a:avLst/>
          </a:prstGeom>
        </p:spPr>
      </p:pic>
      <p:pic>
        <p:nvPicPr>
          <p:cNvPr id="11" name="Imagen 10">
            <a:extLst>
              <a:ext uri="{FF2B5EF4-FFF2-40B4-BE49-F238E27FC236}">
                <a16:creationId xmlns:a16="http://schemas.microsoft.com/office/drawing/2014/main" id="{0AD94753-B5D4-48FC-929E-95F26A0E208E}"/>
              </a:ext>
            </a:extLst>
          </p:cNvPr>
          <p:cNvPicPr>
            <a:picLocks noChangeAspect="1"/>
          </p:cNvPicPr>
          <p:nvPr/>
        </p:nvPicPr>
        <p:blipFill>
          <a:blip r:embed="rId11"/>
          <a:stretch>
            <a:fillRect/>
          </a:stretch>
        </p:blipFill>
        <p:spPr>
          <a:xfrm>
            <a:off x="27559" y="3810920"/>
            <a:ext cx="1962841" cy="1542969"/>
          </a:xfrm>
          <a:prstGeom prst="rect">
            <a:avLst/>
          </a:prstGeom>
        </p:spPr>
      </p:pic>
      <p:pic>
        <p:nvPicPr>
          <p:cNvPr id="12" name="Imagen 11">
            <a:extLst>
              <a:ext uri="{FF2B5EF4-FFF2-40B4-BE49-F238E27FC236}">
                <a16:creationId xmlns:a16="http://schemas.microsoft.com/office/drawing/2014/main" id="{A5EE8B5A-6128-4E7F-8AD5-AD89D7AE35F1}"/>
              </a:ext>
            </a:extLst>
          </p:cNvPr>
          <p:cNvPicPr>
            <a:picLocks noChangeAspect="1"/>
          </p:cNvPicPr>
          <p:nvPr/>
        </p:nvPicPr>
        <p:blipFill>
          <a:blip r:embed="rId12"/>
          <a:stretch>
            <a:fillRect/>
          </a:stretch>
        </p:blipFill>
        <p:spPr>
          <a:xfrm>
            <a:off x="4172638" y="3828958"/>
            <a:ext cx="1878020" cy="1534897"/>
          </a:xfrm>
          <a:prstGeom prst="rect">
            <a:avLst/>
          </a:prstGeom>
        </p:spPr>
      </p:pic>
    </p:spTree>
    <p:extLst>
      <p:ext uri="{BB962C8B-B14F-4D97-AF65-F5344CB8AC3E}">
        <p14:creationId xmlns:p14="http://schemas.microsoft.com/office/powerpoint/2010/main" val="3419307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DDE4D3-9AA5-4707-BCE7-CB8366E36112}"/>
              </a:ext>
            </a:extLst>
          </p:cNvPr>
          <p:cNvSpPr/>
          <p:nvPr/>
        </p:nvSpPr>
        <p:spPr>
          <a:xfrm>
            <a:off x="1596700" y="983241"/>
            <a:ext cx="7444857" cy="1077218"/>
          </a:xfrm>
          <a:prstGeom prst="rect">
            <a:avLst/>
          </a:prstGeom>
          <a:solidFill>
            <a:schemeClr val="bg1">
              <a:lumMod val="95000"/>
            </a:schemeClr>
          </a:solidFill>
          <a:ln>
            <a:noFill/>
          </a:ln>
        </p:spPr>
        <p:txBody>
          <a:bodyPr wrap="square">
            <a:spAutoFit/>
          </a:bodyPr>
          <a:lstStyle/>
          <a:p>
            <a:pPr algn="just"/>
            <a:r>
              <a:rPr lang="es-CL" sz="1600" b="1" dirty="0"/>
              <a:t>DATOS DE ACTIVIDAD: </a:t>
            </a:r>
            <a:r>
              <a:rPr lang="es-CL" sz="1600" dirty="0"/>
              <a:t>Aplicación informática que contiene información gráfico – numérica que cuantifica la cobertura forestal del año 2006, 2016 y contienen una serie de reportes sobre la dinámica de cambios (pérdidas y ganancias) de Guatemala durante el periodo 2006 – 2016.</a:t>
            </a:r>
          </a:p>
        </p:txBody>
      </p:sp>
      <p:pic>
        <p:nvPicPr>
          <p:cNvPr id="3" name="Imagen 2">
            <a:extLst>
              <a:ext uri="{FF2B5EF4-FFF2-40B4-BE49-F238E27FC236}">
                <a16:creationId xmlns:a16="http://schemas.microsoft.com/office/drawing/2014/main" id="{2167E06C-20F7-4926-9CA5-21747DFAD1C9}"/>
              </a:ext>
            </a:extLst>
          </p:cNvPr>
          <p:cNvPicPr>
            <a:picLocks noChangeAspect="1"/>
          </p:cNvPicPr>
          <p:nvPr/>
        </p:nvPicPr>
        <p:blipFill>
          <a:blip r:embed="rId2"/>
          <a:stretch>
            <a:fillRect/>
          </a:stretch>
        </p:blipFill>
        <p:spPr>
          <a:xfrm>
            <a:off x="387288" y="1014239"/>
            <a:ext cx="1209412" cy="1000266"/>
          </a:xfrm>
          <a:prstGeom prst="rect">
            <a:avLst/>
          </a:prstGeom>
          <a:effectLst>
            <a:outerShdw blurRad="50800" dist="38100" dir="2700000" algn="tl" rotWithShape="0">
              <a:prstClr val="black">
                <a:alpha val="40000"/>
              </a:prstClr>
            </a:outerShdw>
          </a:effectLst>
        </p:spPr>
      </p:pic>
      <p:pic>
        <p:nvPicPr>
          <p:cNvPr id="4" name="Imagen 3">
            <a:extLst>
              <a:ext uri="{FF2B5EF4-FFF2-40B4-BE49-F238E27FC236}">
                <a16:creationId xmlns:a16="http://schemas.microsoft.com/office/drawing/2014/main" id="{6B167E6E-90AD-433B-AC51-6011D13A8010}"/>
              </a:ext>
            </a:extLst>
          </p:cNvPr>
          <p:cNvPicPr>
            <a:picLocks noChangeAspect="1"/>
          </p:cNvPicPr>
          <p:nvPr/>
        </p:nvPicPr>
        <p:blipFill>
          <a:blip r:embed="rId3"/>
          <a:stretch>
            <a:fillRect/>
          </a:stretch>
        </p:blipFill>
        <p:spPr>
          <a:xfrm>
            <a:off x="413851" y="2045503"/>
            <a:ext cx="8627706" cy="48124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08406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5985A74-4E62-4FF0-8FA3-54CE23A24FF7}"/>
              </a:ext>
            </a:extLst>
          </p:cNvPr>
          <p:cNvPicPr>
            <a:picLocks noChangeAspect="1"/>
          </p:cNvPicPr>
          <p:nvPr/>
        </p:nvPicPr>
        <p:blipFill>
          <a:blip r:embed="rId2"/>
          <a:stretch>
            <a:fillRect/>
          </a:stretch>
        </p:blipFill>
        <p:spPr>
          <a:xfrm>
            <a:off x="413851" y="2045503"/>
            <a:ext cx="8627706" cy="4812497"/>
          </a:xfrm>
          <a:prstGeom prst="rect">
            <a:avLst/>
          </a:prstGeom>
          <a:effectLst>
            <a:outerShdw blurRad="50800" dist="38100" dir="2700000" algn="tl" rotWithShape="0">
              <a:prstClr val="black">
                <a:alpha val="40000"/>
              </a:prstClr>
            </a:outerShdw>
          </a:effectLst>
        </p:spPr>
      </p:pic>
      <p:sp>
        <p:nvSpPr>
          <p:cNvPr id="2" name="Rectángulo 1">
            <a:extLst>
              <a:ext uri="{FF2B5EF4-FFF2-40B4-BE49-F238E27FC236}">
                <a16:creationId xmlns:a16="http://schemas.microsoft.com/office/drawing/2014/main" id="{E5DDE4D3-9AA5-4707-BCE7-CB8366E36112}"/>
              </a:ext>
            </a:extLst>
          </p:cNvPr>
          <p:cNvSpPr/>
          <p:nvPr/>
        </p:nvSpPr>
        <p:spPr>
          <a:xfrm>
            <a:off x="1596700" y="973910"/>
            <a:ext cx="7444857" cy="1077218"/>
          </a:xfrm>
          <a:prstGeom prst="rect">
            <a:avLst/>
          </a:prstGeom>
          <a:solidFill>
            <a:schemeClr val="bg1">
              <a:lumMod val="95000"/>
            </a:schemeClr>
          </a:solidFill>
          <a:ln>
            <a:noFill/>
          </a:ln>
        </p:spPr>
        <p:txBody>
          <a:bodyPr wrap="square">
            <a:spAutoFit/>
          </a:bodyPr>
          <a:lstStyle/>
          <a:p>
            <a:pPr algn="just"/>
            <a:r>
              <a:rPr lang="es-CL" sz="1600" b="1" dirty="0"/>
              <a:t>FACTORES DE EMISIÓN: </a:t>
            </a:r>
            <a:r>
              <a:rPr lang="es-CL" sz="1600" dirty="0"/>
              <a:t>Aplicación informática que contiene información gráfico – numérica que cuantifica las emisiones y absorciones de CO</a:t>
            </a:r>
            <a:r>
              <a:rPr lang="es-CL" sz="1600" baseline="-25000" dirty="0"/>
              <a:t>2e</a:t>
            </a:r>
            <a:r>
              <a:rPr lang="es-CL" sz="1600" dirty="0"/>
              <a:t> debido a las pérdidas (deforestación y ganancias (restauración) de los bosques de Guatemala durante el periodo 2006 – 2016.</a:t>
            </a:r>
          </a:p>
        </p:txBody>
      </p:sp>
      <p:pic>
        <p:nvPicPr>
          <p:cNvPr id="5" name="Imagen 4">
            <a:extLst>
              <a:ext uri="{FF2B5EF4-FFF2-40B4-BE49-F238E27FC236}">
                <a16:creationId xmlns:a16="http://schemas.microsoft.com/office/drawing/2014/main" id="{3AA14FC7-9AF9-4ACA-B438-6C8F8434ED63}"/>
              </a:ext>
            </a:extLst>
          </p:cNvPr>
          <p:cNvPicPr>
            <a:picLocks noChangeAspect="1"/>
          </p:cNvPicPr>
          <p:nvPr/>
        </p:nvPicPr>
        <p:blipFill>
          <a:blip r:embed="rId3"/>
          <a:stretch>
            <a:fillRect/>
          </a:stretch>
        </p:blipFill>
        <p:spPr>
          <a:xfrm>
            <a:off x="413851" y="983241"/>
            <a:ext cx="1182848" cy="10622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729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DDE4D3-9AA5-4707-BCE7-CB8366E36112}"/>
              </a:ext>
            </a:extLst>
          </p:cNvPr>
          <p:cNvSpPr/>
          <p:nvPr/>
        </p:nvSpPr>
        <p:spPr>
          <a:xfrm>
            <a:off x="1596699" y="1098873"/>
            <a:ext cx="6549119" cy="830997"/>
          </a:xfrm>
          <a:prstGeom prst="rect">
            <a:avLst/>
          </a:prstGeom>
          <a:solidFill>
            <a:schemeClr val="bg1">
              <a:lumMod val="95000"/>
            </a:schemeClr>
          </a:solidFill>
          <a:ln>
            <a:noFill/>
          </a:ln>
        </p:spPr>
        <p:txBody>
          <a:bodyPr wrap="square">
            <a:spAutoFit/>
          </a:bodyPr>
          <a:lstStyle/>
          <a:p>
            <a:pPr algn="just"/>
            <a:r>
              <a:rPr lang="es-CL" sz="1600" b="1" dirty="0"/>
              <a:t>STOCK DE CARBONO: </a:t>
            </a:r>
            <a:r>
              <a:rPr lang="es-CL" sz="1600" dirty="0"/>
              <a:t>Aplicación informática que contiene información gráfico – numérica que cuantifica el carbono almacenado en los bosques de Guatemala</a:t>
            </a:r>
          </a:p>
        </p:txBody>
      </p:sp>
      <p:pic>
        <p:nvPicPr>
          <p:cNvPr id="5" name="Imagen 4">
            <a:extLst>
              <a:ext uri="{FF2B5EF4-FFF2-40B4-BE49-F238E27FC236}">
                <a16:creationId xmlns:a16="http://schemas.microsoft.com/office/drawing/2014/main" id="{3AA14FC7-9AF9-4ACA-B438-6C8F8434ED63}"/>
              </a:ext>
            </a:extLst>
          </p:cNvPr>
          <p:cNvPicPr>
            <a:picLocks noChangeAspect="1"/>
          </p:cNvPicPr>
          <p:nvPr/>
        </p:nvPicPr>
        <p:blipFill>
          <a:blip r:embed="rId2"/>
          <a:stretch>
            <a:fillRect/>
          </a:stretch>
        </p:blipFill>
        <p:spPr>
          <a:xfrm>
            <a:off x="413851" y="983241"/>
            <a:ext cx="1182848" cy="1062262"/>
          </a:xfrm>
          <a:prstGeom prst="rect">
            <a:avLst/>
          </a:prstGeom>
          <a:effectLst>
            <a:outerShdw blurRad="50800" dist="38100" dir="2700000" algn="tl" rotWithShape="0">
              <a:prstClr val="black">
                <a:alpha val="40000"/>
              </a:prstClr>
            </a:outerShdw>
          </a:effectLst>
        </p:spPr>
      </p:pic>
      <p:pic>
        <p:nvPicPr>
          <p:cNvPr id="3" name="Imagen 2">
            <a:extLst>
              <a:ext uri="{FF2B5EF4-FFF2-40B4-BE49-F238E27FC236}">
                <a16:creationId xmlns:a16="http://schemas.microsoft.com/office/drawing/2014/main" id="{17C93893-962D-404F-808A-BF5B6D4FA28A}"/>
              </a:ext>
            </a:extLst>
          </p:cNvPr>
          <p:cNvPicPr>
            <a:picLocks noChangeAspect="1"/>
          </p:cNvPicPr>
          <p:nvPr/>
        </p:nvPicPr>
        <p:blipFill>
          <a:blip r:embed="rId3"/>
          <a:stretch>
            <a:fillRect/>
          </a:stretch>
        </p:blipFill>
        <p:spPr>
          <a:xfrm>
            <a:off x="413851" y="2125318"/>
            <a:ext cx="7731967" cy="4309366"/>
          </a:xfrm>
          <a:prstGeom prst="rect">
            <a:avLst/>
          </a:prstGeom>
          <a:effectLst>
            <a:outerShdw blurRad="50800" dist="38100" dir="2700000" algn="tl" rotWithShape="0">
              <a:prstClr val="black">
                <a:alpha val="40000"/>
              </a:prstClr>
            </a:outerShdw>
          </a:effectLst>
        </p:spPr>
      </p:pic>
      <p:sp>
        <p:nvSpPr>
          <p:cNvPr id="4" name="CuadroTexto 3">
            <a:extLst>
              <a:ext uri="{FF2B5EF4-FFF2-40B4-BE49-F238E27FC236}">
                <a16:creationId xmlns:a16="http://schemas.microsoft.com/office/drawing/2014/main" id="{D4812285-DCA2-4228-B82A-E3180CF901FC}"/>
              </a:ext>
            </a:extLst>
          </p:cNvPr>
          <p:cNvSpPr txBox="1"/>
          <p:nvPr/>
        </p:nvSpPr>
        <p:spPr>
          <a:xfrm>
            <a:off x="419217" y="1696735"/>
            <a:ext cx="1172116" cy="261610"/>
          </a:xfrm>
          <a:prstGeom prst="rect">
            <a:avLst/>
          </a:prstGeom>
          <a:solidFill>
            <a:schemeClr val="bg1"/>
          </a:solidFill>
        </p:spPr>
        <p:txBody>
          <a:bodyPr wrap="none" rtlCol="0">
            <a:spAutoFit/>
          </a:bodyPr>
          <a:lstStyle/>
          <a:p>
            <a:r>
              <a:rPr lang="es-CL" sz="1100" dirty="0">
                <a:solidFill>
                  <a:schemeClr val="accent1">
                    <a:lumMod val="75000"/>
                  </a:schemeClr>
                </a:solidFill>
              </a:rPr>
              <a:t>Stock de carbono</a:t>
            </a:r>
          </a:p>
        </p:txBody>
      </p:sp>
    </p:spTree>
    <p:extLst>
      <p:ext uri="{BB962C8B-B14F-4D97-AF65-F5344CB8AC3E}">
        <p14:creationId xmlns:p14="http://schemas.microsoft.com/office/powerpoint/2010/main" val="3933466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DDE4D3-9AA5-4707-BCE7-CB8366E36112}"/>
              </a:ext>
            </a:extLst>
          </p:cNvPr>
          <p:cNvSpPr/>
          <p:nvPr/>
        </p:nvSpPr>
        <p:spPr>
          <a:xfrm>
            <a:off x="1591333" y="989645"/>
            <a:ext cx="6549119" cy="1077218"/>
          </a:xfrm>
          <a:prstGeom prst="rect">
            <a:avLst/>
          </a:prstGeom>
          <a:solidFill>
            <a:schemeClr val="bg1">
              <a:lumMod val="95000"/>
            </a:schemeClr>
          </a:solidFill>
          <a:ln>
            <a:noFill/>
          </a:ln>
        </p:spPr>
        <p:txBody>
          <a:bodyPr wrap="square">
            <a:spAutoFit/>
          </a:bodyPr>
          <a:lstStyle/>
          <a:p>
            <a:pPr algn="just"/>
            <a:r>
              <a:rPr lang="es-CL" sz="1600" b="1" dirty="0"/>
              <a:t>EMISIONES Y ABSORCIONES DE CO2 2006 - 2016: </a:t>
            </a:r>
            <a:r>
              <a:rPr lang="es-CL" sz="1600" dirty="0"/>
              <a:t>Aplicación informática que contiene información gráfico – numérica que cuantifica las emisiones y absorciones de CO</a:t>
            </a:r>
            <a:r>
              <a:rPr lang="es-CL" sz="1600" baseline="-25000" dirty="0"/>
              <a:t>2e</a:t>
            </a:r>
            <a:r>
              <a:rPr lang="es-CL" sz="1600" dirty="0"/>
              <a:t> para el periodo 2006 – 2016, esta cuantificación se basa en el mapa de dinámica de cambio forestal 2006 – 2016 de Guatemala.</a:t>
            </a:r>
          </a:p>
        </p:txBody>
      </p:sp>
      <p:pic>
        <p:nvPicPr>
          <p:cNvPr id="5" name="Imagen 4">
            <a:extLst>
              <a:ext uri="{FF2B5EF4-FFF2-40B4-BE49-F238E27FC236}">
                <a16:creationId xmlns:a16="http://schemas.microsoft.com/office/drawing/2014/main" id="{3AA14FC7-9AF9-4ACA-B438-6C8F8434ED63}"/>
              </a:ext>
            </a:extLst>
          </p:cNvPr>
          <p:cNvPicPr>
            <a:picLocks noChangeAspect="1"/>
          </p:cNvPicPr>
          <p:nvPr/>
        </p:nvPicPr>
        <p:blipFill>
          <a:blip r:embed="rId2"/>
          <a:stretch>
            <a:fillRect/>
          </a:stretch>
        </p:blipFill>
        <p:spPr>
          <a:xfrm>
            <a:off x="413851" y="983241"/>
            <a:ext cx="1182848" cy="1062262"/>
          </a:xfrm>
          <a:prstGeom prst="rect">
            <a:avLst/>
          </a:prstGeom>
          <a:effectLst>
            <a:outerShdw blurRad="50800" dist="38100" dir="2700000" algn="tl" rotWithShape="0">
              <a:prstClr val="black">
                <a:alpha val="40000"/>
              </a:prstClr>
            </a:outerShdw>
          </a:effectLst>
        </p:spPr>
      </p:pic>
      <p:sp>
        <p:nvSpPr>
          <p:cNvPr id="4" name="CuadroTexto 3">
            <a:extLst>
              <a:ext uri="{FF2B5EF4-FFF2-40B4-BE49-F238E27FC236}">
                <a16:creationId xmlns:a16="http://schemas.microsoft.com/office/drawing/2014/main" id="{D4812285-DCA2-4228-B82A-E3180CF901FC}"/>
              </a:ext>
            </a:extLst>
          </p:cNvPr>
          <p:cNvSpPr txBox="1"/>
          <p:nvPr/>
        </p:nvSpPr>
        <p:spPr>
          <a:xfrm>
            <a:off x="413851" y="1512865"/>
            <a:ext cx="1177482" cy="553998"/>
          </a:xfrm>
          <a:prstGeom prst="rect">
            <a:avLst/>
          </a:prstGeom>
          <a:solidFill>
            <a:schemeClr val="bg1"/>
          </a:solidFill>
        </p:spPr>
        <p:txBody>
          <a:bodyPr wrap="square" rtlCol="0">
            <a:spAutoFit/>
          </a:bodyPr>
          <a:lstStyle/>
          <a:p>
            <a:pPr algn="ctr"/>
            <a:r>
              <a:rPr lang="es-CL" sz="1000" dirty="0">
                <a:solidFill>
                  <a:schemeClr val="accent1">
                    <a:lumMod val="75000"/>
                  </a:schemeClr>
                </a:solidFill>
              </a:rPr>
              <a:t>Emisiones y absorciones de C</a:t>
            </a:r>
            <a:r>
              <a:rPr lang="es-CL" sz="1000" baseline="-25000" dirty="0">
                <a:solidFill>
                  <a:schemeClr val="accent1">
                    <a:lumMod val="75000"/>
                  </a:schemeClr>
                </a:solidFill>
              </a:rPr>
              <a:t>O2</a:t>
            </a:r>
            <a:r>
              <a:rPr lang="es-CL" sz="1000" dirty="0">
                <a:solidFill>
                  <a:schemeClr val="accent1">
                    <a:lumMod val="75000"/>
                  </a:schemeClr>
                </a:solidFill>
              </a:rPr>
              <a:t> 2006 - 2016</a:t>
            </a:r>
          </a:p>
        </p:txBody>
      </p:sp>
      <p:pic>
        <p:nvPicPr>
          <p:cNvPr id="6" name="Imagen 5">
            <a:extLst>
              <a:ext uri="{FF2B5EF4-FFF2-40B4-BE49-F238E27FC236}">
                <a16:creationId xmlns:a16="http://schemas.microsoft.com/office/drawing/2014/main" id="{0E217948-88CC-4762-8EE4-69863CDC687F}"/>
              </a:ext>
            </a:extLst>
          </p:cNvPr>
          <p:cNvPicPr>
            <a:picLocks noChangeAspect="1"/>
          </p:cNvPicPr>
          <p:nvPr/>
        </p:nvPicPr>
        <p:blipFill>
          <a:blip r:embed="rId3"/>
          <a:stretch>
            <a:fillRect/>
          </a:stretch>
        </p:blipFill>
        <p:spPr>
          <a:xfrm>
            <a:off x="413851" y="2127697"/>
            <a:ext cx="7708442" cy="4338419"/>
          </a:xfrm>
          <a:prstGeom prst="rect">
            <a:avLst/>
          </a:prstGeom>
        </p:spPr>
      </p:pic>
    </p:spTree>
    <p:extLst>
      <p:ext uri="{BB962C8B-B14F-4D97-AF65-F5344CB8AC3E}">
        <p14:creationId xmlns:p14="http://schemas.microsoft.com/office/powerpoint/2010/main" val="1861783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DDE4D3-9AA5-4707-BCE7-CB8366E36112}"/>
              </a:ext>
            </a:extLst>
          </p:cNvPr>
          <p:cNvSpPr/>
          <p:nvPr/>
        </p:nvSpPr>
        <p:spPr>
          <a:xfrm>
            <a:off x="1642188" y="1194203"/>
            <a:ext cx="7399369" cy="830997"/>
          </a:xfrm>
          <a:prstGeom prst="rect">
            <a:avLst/>
          </a:prstGeom>
          <a:solidFill>
            <a:schemeClr val="bg1">
              <a:lumMod val="95000"/>
            </a:schemeClr>
          </a:solidFill>
          <a:ln>
            <a:noFill/>
          </a:ln>
        </p:spPr>
        <p:txBody>
          <a:bodyPr wrap="square">
            <a:spAutoFit/>
          </a:bodyPr>
          <a:lstStyle/>
          <a:p>
            <a:pPr algn="just"/>
            <a:r>
              <a:rPr lang="es-CL" sz="1600" b="1" dirty="0"/>
              <a:t>MONITOREO FORESTAL COMUNITARIO: </a:t>
            </a:r>
            <a:r>
              <a:rPr lang="es-CL" sz="1600" dirty="0"/>
              <a:t>Subsistema que contiene una serie de herramientas para el monitoreo y prevención de la deforestación y la degradación de los bosques integradas con un enfoque de gestión comunitaria</a:t>
            </a:r>
          </a:p>
        </p:txBody>
      </p:sp>
      <p:pic>
        <p:nvPicPr>
          <p:cNvPr id="3" name="Imagen 2">
            <a:extLst>
              <a:ext uri="{FF2B5EF4-FFF2-40B4-BE49-F238E27FC236}">
                <a16:creationId xmlns:a16="http://schemas.microsoft.com/office/drawing/2014/main" id="{93CBF181-608C-409A-867A-D7638FB060FA}"/>
              </a:ext>
            </a:extLst>
          </p:cNvPr>
          <p:cNvPicPr>
            <a:picLocks noChangeAspect="1"/>
          </p:cNvPicPr>
          <p:nvPr/>
        </p:nvPicPr>
        <p:blipFill>
          <a:blip r:embed="rId2"/>
          <a:stretch>
            <a:fillRect/>
          </a:stretch>
        </p:blipFill>
        <p:spPr>
          <a:xfrm>
            <a:off x="413851" y="1194203"/>
            <a:ext cx="1229976" cy="810693"/>
          </a:xfrm>
          <a:prstGeom prst="rect">
            <a:avLst/>
          </a:prstGeom>
          <a:effectLst>
            <a:outerShdw blurRad="50800" dist="38100" dir="2700000" algn="tl" rotWithShape="0">
              <a:prstClr val="black">
                <a:alpha val="40000"/>
              </a:prstClr>
            </a:outerShdw>
          </a:effectLst>
        </p:spPr>
      </p:pic>
      <p:grpSp>
        <p:nvGrpSpPr>
          <p:cNvPr id="4" name="Grupo 3">
            <a:extLst>
              <a:ext uri="{FF2B5EF4-FFF2-40B4-BE49-F238E27FC236}">
                <a16:creationId xmlns:a16="http://schemas.microsoft.com/office/drawing/2014/main" id="{9AFD61CF-82B1-4187-9EAD-5904F457632E}"/>
              </a:ext>
            </a:extLst>
          </p:cNvPr>
          <p:cNvGrpSpPr/>
          <p:nvPr/>
        </p:nvGrpSpPr>
        <p:grpSpPr>
          <a:xfrm>
            <a:off x="413851" y="2156285"/>
            <a:ext cx="8627706" cy="3740662"/>
            <a:chOff x="413851" y="2193607"/>
            <a:chExt cx="7451954" cy="3076483"/>
          </a:xfrm>
        </p:grpSpPr>
        <p:pic>
          <p:nvPicPr>
            <p:cNvPr id="7" name="Imagen 6">
              <a:extLst>
                <a:ext uri="{FF2B5EF4-FFF2-40B4-BE49-F238E27FC236}">
                  <a16:creationId xmlns:a16="http://schemas.microsoft.com/office/drawing/2014/main" id="{DFFD5365-6294-4EDE-8BA4-4AE627817F4D}"/>
                </a:ext>
              </a:extLst>
            </p:cNvPr>
            <p:cNvPicPr/>
            <p:nvPr/>
          </p:nvPicPr>
          <p:blipFill rotWithShape="1">
            <a:blip r:embed="rId3">
              <a:extLst>
                <a:ext uri="{28A0092B-C50C-407E-A947-70E740481C1C}">
                  <a14:useLocalDpi xmlns:a14="http://schemas.microsoft.com/office/drawing/2010/main" val="0"/>
                </a:ext>
              </a:extLst>
            </a:blip>
            <a:srcRect r="42120"/>
            <a:stretch/>
          </p:blipFill>
          <p:spPr bwMode="auto">
            <a:xfrm>
              <a:off x="413851" y="2193607"/>
              <a:ext cx="3833684" cy="3076483"/>
            </a:xfrm>
            <a:prstGeom prst="rect">
              <a:avLst/>
            </a:prstGeom>
            <a:effectLst>
              <a:outerShdw blurRad="50800" dist="38100" dir="2700000" algn="tl" rotWithShape="0">
                <a:prstClr val="black">
                  <a:alpha val="40000"/>
                </a:prstClr>
              </a:outerShdw>
            </a:effectLst>
          </p:spPr>
        </p:pic>
        <p:pic>
          <p:nvPicPr>
            <p:cNvPr id="8" name="Imagen 7">
              <a:extLst>
                <a:ext uri="{FF2B5EF4-FFF2-40B4-BE49-F238E27FC236}">
                  <a16:creationId xmlns:a16="http://schemas.microsoft.com/office/drawing/2014/main" id="{C9823F07-403E-4CAC-8CF2-83DAE5FFFAC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47534" y="2193607"/>
              <a:ext cx="3618271" cy="3076483"/>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117805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DDE4D3-9AA5-4707-BCE7-CB8366E36112}"/>
              </a:ext>
            </a:extLst>
          </p:cNvPr>
          <p:cNvSpPr/>
          <p:nvPr/>
        </p:nvSpPr>
        <p:spPr>
          <a:xfrm>
            <a:off x="2049626" y="363779"/>
            <a:ext cx="9725508" cy="1077218"/>
          </a:xfrm>
          <a:prstGeom prst="rect">
            <a:avLst/>
          </a:prstGeom>
          <a:solidFill>
            <a:schemeClr val="bg1">
              <a:lumMod val="95000"/>
            </a:schemeClr>
          </a:solidFill>
          <a:ln>
            <a:noFill/>
          </a:ln>
        </p:spPr>
        <p:txBody>
          <a:bodyPr wrap="square">
            <a:spAutoFit/>
          </a:bodyPr>
          <a:lstStyle/>
          <a:p>
            <a:pPr algn="just"/>
            <a:r>
              <a:rPr lang="es-CL" sz="1600" b="1" dirty="0"/>
              <a:t>NIVEL DE REFERENCIA NACIONAL DE EMISIONES FORESTALES (NREF/NRF): </a:t>
            </a:r>
            <a:r>
              <a:rPr lang="es-CL" sz="1600" dirty="0"/>
              <a:t>Aplicación informática que contiene información gráfico – numérica que cuantifica las emisiones de Gases de Efecto Invernadero (GEI) por Deforestación y degradación de los bosques, así como las absorciones producto del aumento de existencias de reservas de carbono forestal de Guatemala para el periodo 2006 – 2016.</a:t>
            </a:r>
          </a:p>
        </p:txBody>
      </p:sp>
      <p:pic>
        <p:nvPicPr>
          <p:cNvPr id="5" name="Imagen 4">
            <a:extLst>
              <a:ext uri="{FF2B5EF4-FFF2-40B4-BE49-F238E27FC236}">
                <a16:creationId xmlns:a16="http://schemas.microsoft.com/office/drawing/2014/main" id="{A75DF7D2-6396-4A79-BB60-5C2E42466274}"/>
              </a:ext>
            </a:extLst>
          </p:cNvPr>
          <p:cNvPicPr>
            <a:picLocks noChangeAspect="1"/>
          </p:cNvPicPr>
          <p:nvPr/>
        </p:nvPicPr>
        <p:blipFill>
          <a:blip r:embed="rId2"/>
          <a:stretch>
            <a:fillRect/>
          </a:stretch>
        </p:blipFill>
        <p:spPr>
          <a:xfrm>
            <a:off x="377460" y="363778"/>
            <a:ext cx="1644173" cy="1077217"/>
          </a:xfrm>
          <a:prstGeom prst="rect">
            <a:avLst/>
          </a:prstGeom>
          <a:effectLst>
            <a:outerShdw blurRad="50800" dist="38100" dir="2700000" algn="tl" rotWithShape="0">
              <a:prstClr val="black">
                <a:alpha val="40000"/>
              </a:prstClr>
            </a:outerShdw>
          </a:effectLst>
        </p:spPr>
      </p:pic>
      <p:pic>
        <p:nvPicPr>
          <p:cNvPr id="10" name="Imagen 9">
            <a:extLst>
              <a:ext uri="{FF2B5EF4-FFF2-40B4-BE49-F238E27FC236}">
                <a16:creationId xmlns:a16="http://schemas.microsoft.com/office/drawing/2014/main" id="{B8AFC614-5AEF-49F3-803F-FAEA1DDF0D3D}"/>
              </a:ext>
            </a:extLst>
          </p:cNvPr>
          <p:cNvPicPr>
            <a:picLocks noChangeAspect="1"/>
          </p:cNvPicPr>
          <p:nvPr/>
        </p:nvPicPr>
        <p:blipFill rotWithShape="1">
          <a:blip r:embed="rId3"/>
          <a:srcRect b="944"/>
          <a:stretch/>
        </p:blipFill>
        <p:spPr>
          <a:xfrm>
            <a:off x="377460" y="1523727"/>
            <a:ext cx="11397674" cy="5164950"/>
          </a:xfrm>
          <a:prstGeom prst="rect">
            <a:avLst/>
          </a:prstGeom>
        </p:spPr>
      </p:pic>
    </p:spTree>
    <p:extLst>
      <p:ext uri="{BB962C8B-B14F-4D97-AF65-F5344CB8AC3E}">
        <p14:creationId xmlns:p14="http://schemas.microsoft.com/office/powerpoint/2010/main" val="1830252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DDE4D3-9AA5-4707-BCE7-CB8366E36112}"/>
              </a:ext>
            </a:extLst>
          </p:cNvPr>
          <p:cNvSpPr/>
          <p:nvPr/>
        </p:nvSpPr>
        <p:spPr>
          <a:xfrm>
            <a:off x="2049626" y="363779"/>
            <a:ext cx="9725508" cy="1077218"/>
          </a:xfrm>
          <a:prstGeom prst="rect">
            <a:avLst/>
          </a:prstGeom>
          <a:solidFill>
            <a:schemeClr val="bg1">
              <a:lumMod val="95000"/>
            </a:schemeClr>
          </a:solidFill>
          <a:ln>
            <a:noFill/>
          </a:ln>
        </p:spPr>
        <p:txBody>
          <a:bodyPr wrap="square">
            <a:spAutoFit/>
          </a:bodyPr>
          <a:lstStyle/>
          <a:p>
            <a:pPr algn="just"/>
            <a:r>
              <a:rPr lang="es-CL" sz="1600" b="1" dirty="0"/>
              <a:t>SISTEMA DE ALERTA TEMPRANA (SAT): </a:t>
            </a:r>
            <a:r>
              <a:rPr lang="es-CL" sz="1600" dirty="0"/>
              <a:t>Sub sistema que contiene una serie de herramientas para la prevención de la deforestación, degradación de bosques, clima, incendios forestales, entre otros. Las herramientas están disponibles en formato tipo geoportal aplicando tecnología de geoprocesamiento en la nube de Google Earth Engine. Además, contiene otras como aplicaciones móviles (App) para su uso en smartphone</a:t>
            </a:r>
          </a:p>
        </p:txBody>
      </p:sp>
      <p:pic>
        <p:nvPicPr>
          <p:cNvPr id="3" name="Imagen 2">
            <a:extLst>
              <a:ext uri="{FF2B5EF4-FFF2-40B4-BE49-F238E27FC236}">
                <a16:creationId xmlns:a16="http://schemas.microsoft.com/office/drawing/2014/main" id="{90C35107-37A5-4424-BBD9-34ACB099548E}"/>
              </a:ext>
            </a:extLst>
          </p:cNvPr>
          <p:cNvPicPr>
            <a:picLocks noChangeAspect="1"/>
          </p:cNvPicPr>
          <p:nvPr/>
        </p:nvPicPr>
        <p:blipFill>
          <a:blip r:embed="rId2"/>
          <a:stretch>
            <a:fillRect/>
          </a:stretch>
        </p:blipFill>
        <p:spPr>
          <a:xfrm>
            <a:off x="83976" y="363779"/>
            <a:ext cx="1965650" cy="1094792"/>
          </a:xfrm>
          <a:prstGeom prst="rect">
            <a:avLst/>
          </a:prstGeom>
          <a:effectLst>
            <a:outerShdw blurRad="50800" dist="38100" dir="2700000" algn="tl" rotWithShape="0">
              <a:prstClr val="black">
                <a:alpha val="40000"/>
              </a:prstClr>
            </a:outerShdw>
          </a:effectLst>
        </p:spPr>
      </p:pic>
      <p:pic>
        <p:nvPicPr>
          <p:cNvPr id="6" name="Imagen 5">
            <a:extLst>
              <a:ext uri="{FF2B5EF4-FFF2-40B4-BE49-F238E27FC236}">
                <a16:creationId xmlns:a16="http://schemas.microsoft.com/office/drawing/2014/main" id="{7971F354-34A5-4453-9792-3803C379E4A3}"/>
              </a:ext>
            </a:extLst>
          </p:cNvPr>
          <p:cNvPicPr/>
          <p:nvPr/>
        </p:nvPicPr>
        <p:blipFill>
          <a:blip r:embed="rId3"/>
          <a:stretch>
            <a:fillRect/>
          </a:stretch>
        </p:blipFill>
        <p:spPr>
          <a:xfrm>
            <a:off x="83976" y="1581370"/>
            <a:ext cx="5113175" cy="2906654"/>
          </a:xfrm>
          <a:prstGeom prst="rect">
            <a:avLst/>
          </a:prstGeom>
          <a:effectLst>
            <a:outerShdw blurRad="50800" dist="38100" dir="2700000" algn="tl" rotWithShape="0">
              <a:prstClr val="black">
                <a:alpha val="40000"/>
              </a:prstClr>
            </a:outerShdw>
          </a:effectLst>
        </p:spPr>
      </p:pic>
      <p:pic>
        <p:nvPicPr>
          <p:cNvPr id="7" name="Imagen 6">
            <a:extLst>
              <a:ext uri="{FF2B5EF4-FFF2-40B4-BE49-F238E27FC236}">
                <a16:creationId xmlns:a16="http://schemas.microsoft.com/office/drawing/2014/main" id="{932C31EB-6379-43D4-81D8-5C968C7673A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492154" y="1581370"/>
            <a:ext cx="6282980" cy="2906654"/>
          </a:xfrm>
          <a:prstGeom prst="rect">
            <a:avLst/>
          </a:prstGeom>
          <a:effectLst>
            <a:outerShdw blurRad="50800" dist="38100" dir="2700000" algn="tl" rotWithShape="0">
              <a:prstClr val="black">
                <a:alpha val="40000"/>
              </a:prstClr>
            </a:outerShdw>
          </a:effectLst>
        </p:spPr>
      </p:pic>
      <p:pic>
        <p:nvPicPr>
          <p:cNvPr id="8" name="Imagen 7">
            <a:extLst>
              <a:ext uri="{FF2B5EF4-FFF2-40B4-BE49-F238E27FC236}">
                <a16:creationId xmlns:a16="http://schemas.microsoft.com/office/drawing/2014/main" id="{9C335D09-4ED9-432D-8184-364F633C8B66}"/>
              </a:ext>
            </a:extLst>
          </p:cNvPr>
          <p:cNvPicPr/>
          <p:nvPr/>
        </p:nvPicPr>
        <p:blipFill rotWithShape="1">
          <a:blip r:embed="rId5">
            <a:extLst>
              <a:ext uri="{28A0092B-C50C-407E-A947-70E740481C1C}">
                <a14:useLocalDpi xmlns:a14="http://schemas.microsoft.com/office/drawing/2010/main" val="0"/>
              </a:ext>
            </a:extLst>
          </a:blip>
          <a:srcRect t="13927"/>
          <a:stretch/>
        </p:blipFill>
        <p:spPr bwMode="auto">
          <a:xfrm>
            <a:off x="83976" y="4697940"/>
            <a:ext cx="3331879" cy="1619885"/>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11" name="Imagen 10">
            <a:extLst>
              <a:ext uri="{FF2B5EF4-FFF2-40B4-BE49-F238E27FC236}">
                <a16:creationId xmlns:a16="http://schemas.microsoft.com/office/drawing/2014/main" id="{74C2417F-51EC-45E7-951E-0A81AE902CAC}"/>
              </a:ext>
            </a:extLst>
          </p:cNvPr>
          <p:cNvPicPr/>
          <p:nvPr/>
        </p:nvPicPr>
        <p:blipFill>
          <a:blip r:embed="rId6"/>
          <a:stretch>
            <a:fillRect/>
          </a:stretch>
        </p:blipFill>
        <p:spPr>
          <a:xfrm>
            <a:off x="8524569" y="4697940"/>
            <a:ext cx="3250565" cy="1550670"/>
          </a:xfrm>
          <a:prstGeom prst="rect">
            <a:avLst/>
          </a:prstGeom>
          <a:effectLst>
            <a:outerShdw blurRad="50800" dist="38100" dir="2700000" algn="tl" rotWithShape="0">
              <a:prstClr val="black">
                <a:alpha val="40000"/>
              </a:prstClr>
            </a:outerShdw>
          </a:effectLst>
        </p:spPr>
      </p:pic>
      <p:pic>
        <p:nvPicPr>
          <p:cNvPr id="12" name="Imagen 11">
            <a:extLst>
              <a:ext uri="{FF2B5EF4-FFF2-40B4-BE49-F238E27FC236}">
                <a16:creationId xmlns:a16="http://schemas.microsoft.com/office/drawing/2014/main" id="{E6245C8D-D71D-4E38-9D3F-E5E2BD070368}"/>
              </a:ext>
            </a:extLst>
          </p:cNvPr>
          <p:cNvPicPr/>
          <p:nvPr/>
        </p:nvPicPr>
        <p:blipFill rotWithShape="1">
          <a:blip r:embed="rId7">
            <a:extLst>
              <a:ext uri="{28A0092B-C50C-407E-A947-70E740481C1C}">
                <a14:useLocalDpi xmlns:a14="http://schemas.microsoft.com/office/drawing/2010/main" val="0"/>
              </a:ext>
            </a:extLst>
          </a:blip>
          <a:srcRect t="15879"/>
          <a:stretch/>
        </p:blipFill>
        <p:spPr bwMode="auto">
          <a:xfrm>
            <a:off x="4491990" y="4697940"/>
            <a:ext cx="3208020" cy="1619885"/>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54372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C325546-F833-475C-9EFD-34FF44B9FC7B}"/>
              </a:ext>
            </a:extLst>
          </p:cNvPr>
          <p:cNvPicPr>
            <a:picLocks noChangeAspect="1"/>
          </p:cNvPicPr>
          <p:nvPr/>
        </p:nvPicPr>
        <p:blipFill>
          <a:blip r:embed="rId2"/>
          <a:stretch>
            <a:fillRect/>
          </a:stretch>
        </p:blipFill>
        <p:spPr>
          <a:xfrm>
            <a:off x="651358" y="-914400"/>
            <a:ext cx="10889283" cy="6858000"/>
          </a:xfrm>
          <a:prstGeom prst="rect">
            <a:avLst/>
          </a:prstGeom>
        </p:spPr>
      </p:pic>
      <p:sp>
        <p:nvSpPr>
          <p:cNvPr id="5" name="Flecha: a la derecha 4">
            <a:extLst>
              <a:ext uri="{FF2B5EF4-FFF2-40B4-BE49-F238E27FC236}">
                <a16:creationId xmlns:a16="http://schemas.microsoft.com/office/drawing/2014/main" id="{F8356E46-295E-4A81-95C6-7C05F9E6D0FB}"/>
              </a:ext>
            </a:extLst>
          </p:cNvPr>
          <p:cNvSpPr/>
          <p:nvPr/>
        </p:nvSpPr>
        <p:spPr>
          <a:xfrm rot="10800000">
            <a:off x="7557797" y="1604865"/>
            <a:ext cx="933061" cy="27058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88966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418CEF5-CC4B-4DC4-B432-9712F94C5300}"/>
              </a:ext>
            </a:extLst>
          </p:cNvPr>
          <p:cNvSpPr/>
          <p:nvPr/>
        </p:nvSpPr>
        <p:spPr>
          <a:xfrm>
            <a:off x="1618761" y="185763"/>
            <a:ext cx="10330370" cy="923330"/>
          </a:xfrm>
          <a:prstGeom prst="rect">
            <a:avLst/>
          </a:prstGeom>
          <a:solidFill>
            <a:schemeClr val="bg1">
              <a:lumMod val="95000"/>
            </a:schemeClr>
          </a:solidFill>
          <a:ln>
            <a:noFill/>
          </a:ln>
        </p:spPr>
        <p:txBody>
          <a:bodyPr wrap="square">
            <a:spAutoFit/>
          </a:bodyPr>
          <a:lstStyle/>
          <a:p>
            <a:pPr algn="just"/>
            <a:r>
              <a:rPr lang="es-CL" b="1" dirty="0"/>
              <a:t>MONITOREO DE INCENDIOS: </a:t>
            </a:r>
            <a:r>
              <a:rPr lang="es-CL" dirty="0"/>
              <a:t>Herramienta de tipo geoportal que contiene elementos de análisis para el monitoreo de puntos de calor, cicatrices de fuego, índices de combustión e índice de áreas quemada basados en algoritmos de procesamiento digital aplicados en la nube de Google Earth Engine (GEE). </a:t>
            </a:r>
          </a:p>
        </p:txBody>
      </p:sp>
      <p:pic>
        <p:nvPicPr>
          <p:cNvPr id="10" name="Imagen 9">
            <a:extLst>
              <a:ext uri="{FF2B5EF4-FFF2-40B4-BE49-F238E27FC236}">
                <a16:creationId xmlns:a16="http://schemas.microsoft.com/office/drawing/2014/main" id="{F8ACF676-155E-4957-B5A8-0AB7121A2801}"/>
              </a:ext>
            </a:extLst>
          </p:cNvPr>
          <p:cNvPicPr>
            <a:picLocks noChangeAspect="1"/>
          </p:cNvPicPr>
          <p:nvPr/>
        </p:nvPicPr>
        <p:blipFill>
          <a:blip r:embed="rId2"/>
          <a:stretch>
            <a:fillRect/>
          </a:stretch>
        </p:blipFill>
        <p:spPr>
          <a:xfrm>
            <a:off x="369504" y="185763"/>
            <a:ext cx="1074953" cy="923329"/>
          </a:xfrm>
          <a:prstGeom prst="rect">
            <a:avLst/>
          </a:prstGeom>
        </p:spPr>
      </p:pic>
      <p:pic>
        <p:nvPicPr>
          <p:cNvPr id="16" name="Imagen 15">
            <a:extLst>
              <a:ext uri="{FF2B5EF4-FFF2-40B4-BE49-F238E27FC236}">
                <a16:creationId xmlns:a16="http://schemas.microsoft.com/office/drawing/2014/main" id="{1FC5EB08-1653-4396-950C-4809F6C9E160}"/>
              </a:ext>
            </a:extLst>
          </p:cNvPr>
          <p:cNvPicPr>
            <a:picLocks noChangeAspect="1"/>
          </p:cNvPicPr>
          <p:nvPr/>
        </p:nvPicPr>
        <p:blipFill>
          <a:blip r:embed="rId3"/>
          <a:stretch>
            <a:fillRect/>
          </a:stretch>
        </p:blipFill>
        <p:spPr>
          <a:xfrm>
            <a:off x="369503" y="1133548"/>
            <a:ext cx="11579627" cy="5774488"/>
          </a:xfrm>
          <a:prstGeom prst="rect">
            <a:avLst/>
          </a:prstGeom>
        </p:spPr>
      </p:pic>
    </p:spTree>
    <p:extLst>
      <p:ext uri="{BB962C8B-B14F-4D97-AF65-F5344CB8AC3E}">
        <p14:creationId xmlns:p14="http://schemas.microsoft.com/office/powerpoint/2010/main" val="3689766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935A1F4-BBAE-40DD-AFC0-283BFC6910BF}"/>
              </a:ext>
            </a:extLst>
          </p:cNvPr>
          <p:cNvSpPr/>
          <p:nvPr/>
        </p:nvSpPr>
        <p:spPr>
          <a:xfrm>
            <a:off x="1588615" y="711079"/>
            <a:ext cx="10330371" cy="877163"/>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sz="1700" b="1" dirty="0"/>
              <a:t>MONITOREO DE LA DEFORESTCIÓN Y DEGRADACIÓN FORESTAL: </a:t>
            </a:r>
            <a:r>
              <a:rPr lang="es-CL" sz="1700" dirty="0"/>
              <a:t>Herramienta de tipo geoportal que contiene resultados de la dinámica espacio temporal de las pérdidas, ganancias y degradación de la cobertura forestal basados en algoritmos de procesamiento digital aplicados en la nube de Google Earth Engine (GEE). </a:t>
            </a:r>
          </a:p>
        </p:txBody>
      </p:sp>
      <p:pic>
        <p:nvPicPr>
          <p:cNvPr id="12" name="Imagen 11">
            <a:extLst>
              <a:ext uri="{FF2B5EF4-FFF2-40B4-BE49-F238E27FC236}">
                <a16:creationId xmlns:a16="http://schemas.microsoft.com/office/drawing/2014/main" id="{5D3DC015-1109-44F7-A683-A8F9912E7A96}"/>
              </a:ext>
            </a:extLst>
          </p:cNvPr>
          <p:cNvPicPr>
            <a:picLocks noChangeAspect="1"/>
          </p:cNvPicPr>
          <p:nvPr/>
        </p:nvPicPr>
        <p:blipFill>
          <a:blip r:embed="rId2"/>
          <a:stretch>
            <a:fillRect/>
          </a:stretch>
        </p:blipFill>
        <p:spPr>
          <a:xfrm>
            <a:off x="339360" y="711079"/>
            <a:ext cx="1077355" cy="923329"/>
          </a:xfrm>
          <a:prstGeom prst="rect">
            <a:avLst/>
          </a:prstGeom>
        </p:spPr>
      </p:pic>
      <p:pic>
        <p:nvPicPr>
          <p:cNvPr id="7" name="Imagen 6">
            <a:extLst>
              <a:ext uri="{FF2B5EF4-FFF2-40B4-BE49-F238E27FC236}">
                <a16:creationId xmlns:a16="http://schemas.microsoft.com/office/drawing/2014/main" id="{26425139-6AE7-4E15-BDC3-E473EBE90B28}"/>
              </a:ext>
            </a:extLst>
          </p:cNvPr>
          <p:cNvPicPr>
            <a:picLocks noChangeAspect="1"/>
          </p:cNvPicPr>
          <p:nvPr/>
        </p:nvPicPr>
        <p:blipFill>
          <a:blip r:embed="rId3"/>
          <a:stretch>
            <a:fillRect/>
          </a:stretch>
        </p:blipFill>
        <p:spPr>
          <a:xfrm>
            <a:off x="343825" y="1634408"/>
            <a:ext cx="11575161" cy="4912714"/>
          </a:xfrm>
          <a:prstGeom prst="rect">
            <a:avLst/>
          </a:prstGeom>
        </p:spPr>
      </p:pic>
    </p:spTree>
    <p:extLst>
      <p:ext uri="{BB962C8B-B14F-4D97-AF65-F5344CB8AC3E}">
        <p14:creationId xmlns:p14="http://schemas.microsoft.com/office/powerpoint/2010/main" val="2130691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49B7269-12E9-4D34-9822-AC01E07526D1}"/>
              </a:ext>
            </a:extLst>
          </p:cNvPr>
          <p:cNvSpPr/>
          <p:nvPr/>
        </p:nvSpPr>
        <p:spPr>
          <a:xfrm>
            <a:off x="1724955" y="218432"/>
            <a:ext cx="10294514"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b="1" dirty="0"/>
              <a:t>CLIMA Y TIERRA: </a:t>
            </a:r>
            <a:r>
              <a:rPr lang="es-CL" dirty="0"/>
              <a:t>Herramienta de tipo geoportal que contiene información correspondiente a las ciencias del clima y una serie información sobre variables fisiográficas que pueden aportar al análisis y monitoreo de la vulnerabilidad al cambio climático de Guatemala.</a:t>
            </a:r>
          </a:p>
        </p:txBody>
      </p:sp>
      <p:pic>
        <p:nvPicPr>
          <p:cNvPr id="13" name="Imagen 12">
            <a:extLst>
              <a:ext uri="{FF2B5EF4-FFF2-40B4-BE49-F238E27FC236}">
                <a16:creationId xmlns:a16="http://schemas.microsoft.com/office/drawing/2014/main" id="{59A7E8D8-ACAF-4E03-9A46-A32E2326CDEA}"/>
              </a:ext>
            </a:extLst>
          </p:cNvPr>
          <p:cNvPicPr>
            <a:picLocks noChangeAspect="1"/>
          </p:cNvPicPr>
          <p:nvPr/>
        </p:nvPicPr>
        <p:blipFill>
          <a:blip r:embed="rId2"/>
          <a:stretch>
            <a:fillRect/>
          </a:stretch>
        </p:blipFill>
        <p:spPr>
          <a:xfrm>
            <a:off x="437439" y="218432"/>
            <a:ext cx="1077356" cy="923329"/>
          </a:xfrm>
          <a:prstGeom prst="rect">
            <a:avLst/>
          </a:prstGeom>
        </p:spPr>
      </p:pic>
      <p:pic>
        <p:nvPicPr>
          <p:cNvPr id="7" name="Imagen 6">
            <a:extLst>
              <a:ext uri="{FF2B5EF4-FFF2-40B4-BE49-F238E27FC236}">
                <a16:creationId xmlns:a16="http://schemas.microsoft.com/office/drawing/2014/main" id="{74C2417F-51EC-45E7-951E-0A81AE902CAC}"/>
              </a:ext>
            </a:extLst>
          </p:cNvPr>
          <p:cNvPicPr>
            <a:picLocks noChangeAspect="1"/>
          </p:cNvPicPr>
          <p:nvPr/>
        </p:nvPicPr>
        <p:blipFill>
          <a:blip r:embed="rId3"/>
          <a:stretch>
            <a:fillRect/>
          </a:stretch>
        </p:blipFill>
        <p:spPr>
          <a:xfrm>
            <a:off x="437439" y="1141761"/>
            <a:ext cx="11582030" cy="5525148"/>
          </a:xfrm>
          <a:prstGeom prst="rect">
            <a:avLst/>
          </a:prstGeom>
        </p:spPr>
      </p:pic>
    </p:spTree>
    <p:extLst>
      <p:ext uri="{BB962C8B-B14F-4D97-AF65-F5344CB8AC3E}">
        <p14:creationId xmlns:p14="http://schemas.microsoft.com/office/powerpoint/2010/main" val="894603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935A1F4-BBAE-40DD-AFC0-283BFC6910BF}"/>
              </a:ext>
            </a:extLst>
          </p:cNvPr>
          <p:cNvSpPr/>
          <p:nvPr/>
        </p:nvSpPr>
        <p:spPr>
          <a:xfrm>
            <a:off x="1357992" y="210117"/>
            <a:ext cx="10681608" cy="1077218"/>
          </a:xfrm>
          <a:prstGeom prst="rect">
            <a:avLst/>
          </a:prstGeom>
          <a:solidFill>
            <a:schemeClr val="bg1">
              <a:lumMod val="95000"/>
            </a:schemeClr>
          </a:solidFill>
          <a:ln>
            <a:noFill/>
          </a:ln>
        </p:spPr>
        <p:txBody>
          <a:bodyPr wrap="square">
            <a:spAutoFit/>
          </a:bodyPr>
          <a:lstStyle/>
          <a:p>
            <a:pPr algn="just"/>
            <a:r>
              <a:rPr lang="es-CL" sz="1600" b="1" dirty="0"/>
              <a:t>SISTEMA DE INFORMACIÓN DE SALVAGUARDAS: </a:t>
            </a:r>
            <a:r>
              <a:rPr lang="es-CL" sz="1600" dirty="0"/>
              <a:t>Sistema que contiene una aplicación informática que permite informar a las diversas instancias a nivel nacional, a la comunidad internacional y a los donantes sobre la forma en la que se están cumpliendo los requisitos previstos en las Salvaguardas REDD+ de la CMNUCC, las Políticas Operacionales (OP) del Banco Mundial, del BID y las Orientaciones y Directrices de UN-REDD, en la implementación de las actividades contempladas en la ENREDD+.</a:t>
            </a:r>
          </a:p>
        </p:txBody>
      </p:sp>
      <p:pic>
        <p:nvPicPr>
          <p:cNvPr id="7" name="Imagen 6">
            <a:extLst>
              <a:ext uri="{FF2B5EF4-FFF2-40B4-BE49-F238E27FC236}">
                <a16:creationId xmlns:a16="http://schemas.microsoft.com/office/drawing/2014/main" id="{BA478AC4-3D76-4D4C-A77D-6B19EA1F1E2C}"/>
              </a:ext>
            </a:extLst>
          </p:cNvPr>
          <p:cNvPicPr>
            <a:picLocks noChangeAspect="1"/>
          </p:cNvPicPr>
          <p:nvPr/>
        </p:nvPicPr>
        <p:blipFill>
          <a:blip r:embed="rId3"/>
          <a:stretch>
            <a:fillRect/>
          </a:stretch>
        </p:blipFill>
        <p:spPr>
          <a:xfrm>
            <a:off x="-205817" y="1318112"/>
            <a:ext cx="12245418" cy="5910001"/>
          </a:xfrm>
          <a:prstGeom prst="rect">
            <a:avLst/>
          </a:prstGeom>
          <a:effectLst>
            <a:outerShdw blurRad="50800" dist="38100" dir="2700000" algn="tl" rotWithShape="0">
              <a:prstClr val="black">
                <a:alpha val="40000"/>
              </a:prstClr>
            </a:outerShdw>
          </a:effectLst>
        </p:spPr>
      </p:pic>
      <p:pic>
        <p:nvPicPr>
          <p:cNvPr id="2" name="Imagen 1">
            <a:extLst>
              <a:ext uri="{FF2B5EF4-FFF2-40B4-BE49-F238E27FC236}">
                <a16:creationId xmlns:a16="http://schemas.microsoft.com/office/drawing/2014/main" id="{354B6C14-254C-4A1C-AE86-C01CBCDCBC9A}"/>
              </a:ext>
            </a:extLst>
          </p:cNvPr>
          <p:cNvPicPr>
            <a:picLocks noChangeAspect="1"/>
          </p:cNvPicPr>
          <p:nvPr/>
        </p:nvPicPr>
        <p:blipFill>
          <a:blip r:embed="rId4"/>
          <a:stretch>
            <a:fillRect/>
          </a:stretch>
        </p:blipFill>
        <p:spPr>
          <a:xfrm>
            <a:off x="-200127" y="210117"/>
            <a:ext cx="1558119" cy="11079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399242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B21B3706-F0EA-4614-8503-D94630AEBDC0}"/>
              </a:ext>
            </a:extLst>
          </p:cNvPr>
          <p:cNvSpPr/>
          <p:nvPr/>
        </p:nvSpPr>
        <p:spPr>
          <a:xfrm>
            <a:off x="1434587" y="196940"/>
            <a:ext cx="10288503" cy="923330"/>
          </a:xfrm>
          <a:prstGeom prst="rect">
            <a:avLst/>
          </a:prstGeom>
          <a:solidFill>
            <a:schemeClr val="bg1">
              <a:lumMod val="95000"/>
            </a:schemeClr>
          </a:solidFill>
          <a:ln>
            <a:noFill/>
          </a:ln>
        </p:spPr>
        <p:txBody>
          <a:bodyPr wrap="square">
            <a:spAutoFit/>
          </a:bodyPr>
          <a:lstStyle/>
          <a:p>
            <a:pPr algn="just"/>
            <a:r>
              <a:rPr lang="es-CL" b="1" dirty="0"/>
              <a:t>REGISTRO DE PROYECTOS REDD+: </a:t>
            </a:r>
            <a:r>
              <a:rPr lang="es-CL" dirty="0"/>
              <a:t>Subsistemas que contiene una aplicación informática en el cual se registran los proyectos REDD+ y se evidencian sus operaciones realizadas y los resultados obtenidos por cada uno de los desarrolladores de proyectos tanto en su etapa inicial como en su evolución posterior. </a:t>
            </a:r>
          </a:p>
        </p:txBody>
      </p:sp>
      <p:pic>
        <p:nvPicPr>
          <p:cNvPr id="3" name="Imagen 2">
            <a:extLst>
              <a:ext uri="{FF2B5EF4-FFF2-40B4-BE49-F238E27FC236}">
                <a16:creationId xmlns:a16="http://schemas.microsoft.com/office/drawing/2014/main" id="{0A4F609F-BE89-4DCC-9C5C-8F1D633D26E5}"/>
              </a:ext>
            </a:extLst>
          </p:cNvPr>
          <p:cNvPicPr>
            <a:picLocks noChangeAspect="1"/>
          </p:cNvPicPr>
          <p:nvPr/>
        </p:nvPicPr>
        <p:blipFill>
          <a:blip r:embed="rId2"/>
          <a:stretch>
            <a:fillRect/>
          </a:stretch>
        </p:blipFill>
        <p:spPr>
          <a:xfrm>
            <a:off x="-181084" y="1225092"/>
            <a:ext cx="11892785" cy="4957993"/>
          </a:xfrm>
          <a:prstGeom prst="rect">
            <a:avLst/>
          </a:prstGeom>
          <a:effectLst>
            <a:outerShdw blurRad="50800" dist="38100" dir="2700000" algn="tl" rotWithShape="0">
              <a:prstClr val="black">
                <a:alpha val="40000"/>
              </a:prstClr>
            </a:outerShdw>
          </a:effectLst>
        </p:spPr>
      </p:pic>
      <p:pic>
        <p:nvPicPr>
          <p:cNvPr id="2" name="Imagen 1">
            <a:extLst>
              <a:ext uri="{FF2B5EF4-FFF2-40B4-BE49-F238E27FC236}">
                <a16:creationId xmlns:a16="http://schemas.microsoft.com/office/drawing/2014/main" id="{DD36A702-0C21-484E-B04D-7A400EA6A7EA}"/>
              </a:ext>
            </a:extLst>
          </p:cNvPr>
          <p:cNvPicPr>
            <a:picLocks noChangeAspect="1"/>
          </p:cNvPicPr>
          <p:nvPr/>
        </p:nvPicPr>
        <p:blipFill>
          <a:blip r:embed="rId3"/>
          <a:stretch>
            <a:fillRect/>
          </a:stretch>
        </p:blipFill>
        <p:spPr>
          <a:xfrm>
            <a:off x="-181084" y="196940"/>
            <a:ext cx="1564966" cy="9233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3219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E1CDC4-E386-4722-8771-0490DAC1A561}"/>
              </a:ext>
            </a:extLst>
          </p:cNvPr>
          <p:cNvSpPr/>
          <p:nvPr/>
        </p:nvSpPr>
        <p:spPr>
          <a:xfrm>
            <a:off x="1441430" y="200579"/>
            <a:ext cx="10441942" cy="1138773"/>
          </a:xfrm>
          <a:prstGeom prst="rect">
            <a:avLst/>
          </a:prstGeom>
          <a:solidFill>
            <a:schemeClr val="bg1">
              <a:lumMod val="95000"/>
            </a:schemeClr>
          </a:solidFill>
          <a:ln>
            <a:noFill/>
          </a:ln>
        </p:spPr>
        <p:txBody>
          <a:bodyPr wrap="square">
            <a:spAutoFit/>
          </a:bodyPr>
          <a:lstStyle/>
          <a:p>
            <a:pPr algn="just"/>
            <a:r>
              <a:rPr lang="es-CL" sz="1700" b="1" dirty="0"/>
              <a:t>BENEFICIOS NO CARBONO: </a:t>
            </a:r>
            <a:r>
              <a:rPr lang="es-CL" sz="1700" dirty="0"/>
              <a:t>Subsistema que contiene una aplicación informática que contiene información alfanumérica que permite identificar y evaluar una serie de indicadores bajo criterios específicos, medibles, focalizados y realistas sobre actividades que generan beneficios directos e indirectos y que tienen un alcance mayor a los beneficios de carbono.</a:t>
            </a:r>
          </a:p>
        </p:txBody>
      </p:sp>
      <p:pic>
        <p:nvPicPr>
          <p:cNvPr id="2" name="Imagen 1">
            <a:extLst>
              <a:ext uri="{FF2B5EF4-FFF2-40B4-BE49-F238E27FC236}">
                <a16:creationId xmlns:a16="http://schemas.microsoft.com/office/drawing/2014/main" id="{756811F4-5CDA-48A5-8549-164ABBA92154}"/>
              </a:ext>
            </a:extLst>
          </p:cNvPr>
          <p:cNvPicPr>
            <a:picLocks noChangeAspect="1"/>
          </p:cNvPicPr>
          <p:nvPr/>
        </p:nvPicPr>
        <p:blipFill>
          <a:blip r:embed="rId3"/>
          <a:stretch>
            <a:fillRect/>
          </a:stretch>
        </p:blipFill>
        <p:spPr>
          <a:xfrm>
            <a:off x="-472281" y="200580"/>
            <a:ext cx="1840090" cy="1138772"/>
          </a:xfrm>
          <a:prstGeom prst="rect">
            <a:avLst/>
          </a:prstGeom>
          <a:effectLst>
            <a:outerShdw blurRad="50800" dist="38100" dir="2700000" algn="tl" rotWithShape="0">
              <a:prstClr val="black">
                <a:alpha val="40000"/>
              </a:prstClr>
            </a:outerShdw>
          </a:effectLst>
        </p:spPr>
      </p:pic>
      <p:pic>
        <p:nvPicPr>
          <p:cNvPr id="3" name="Imagen 2">
            <a:extLst>
              <a:ext uri="{FF2B5EF4-FFF2-40B4-BE49-F238E27FC236}">
                <a16:creationId xmlns:a16="http://schemas.microsoft.com/office/drawing/2014/main" id="{916853C4-0728-4728-958E-6CB228926A96}"/>
              </a:ext>
            </a:extLst>
          </p:cNvPr>
          <p:cNvPicPr>
            <a:picLocks noChangeAspect="1"/>
          </p:cNvPicPr>
          <p:nvPr/>
        </p:nvPicPr>
        <p:blipFill rotWithShape="1">
          <a:blip r:embed="rId4"/>
          <a:srcRect l="867" r="727" b="19489"/>
          <a:stretch/>
        </p:blipFill>
        <p:spPr>
          <a:xfrm>
            <a:off x="-472281" y="1372010"/>
            <a:ext cx="12337116" cy="57472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887928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06944FF-1F4A-48FB-8728-9A5AF091ABA9}"/>
              </a:ext>
            </a:extLst>
          </p:cNvPr>
          <p:cNvSpPr/>
          <p:nvPr/>
        </p:nvSpPr>
        <p:spPr>
          <a:xfrm>
            <a:off x="2976465" y="165367"/>
            <a:ext cx="8867205" cy="1138773"/>
          </a:xfrm>
          <a:prstGeom prst="rect">
            <a:avLst/>
          </a:prstGeom>
          <a:solidFill>
            <a:schemeClr val="bg1">
              <a:lumMod val="95000"/>
            </a:schemeClr>
          </a:solidFill>
          <a:ln>
            <a:noFill/>
          </a:ln>
        </p:spPr>
        <p:txBody>
          <a:bodyPr wrap="square">
            <a:spAutoFit/>
          </a:bodyPr>
          <a:lstStyle/>
          <a:p>
            <a:pPr algn="just"/>
            <a:r>
              <a:rPr lang="es-CL" sz="1700" b="1" dirty="0"/>
              <a:t>MIAQ: </a:t>
            </a:r>
            <a:r>
              <a:rPr lang="es-CL" sz="1700" dirty="0"/>
              <a:t>Subsistema que contiene una aplicación informática mediante la cual se pone a disposición de la población un espacio para presentar sus opiniones, reclamos y sugerencias, y que éstas, a su vez, puedan ser atendidas de manera temprana y de forma clara y efectiva con fin de minimizar los riesgos de conflictos al implementar la Estrategia Nacional REDD+.</a:t>
            </a:r>
          </a:p>
        </p:txBody>
      </p:sp>
      <p:pic>
        <p:nvPicPr>
          <p:cNvPr id="3" name="Imagen 2">
            <a:extLst>
              <a:ext uri="{FF2B5EF4-FFF2-40B4-BE49-F238E27FC236}">
                <a16:creationId xmlns:a16="http://schemas.microsoft.com/office/drawing/2014/main" id="{9F25952C-6941-4BE5-90EB-08455F8F022B}"/>
              </a:ext>
            </a:extLst>
          </p:cNvPr>
          <p:cNvPicPr>
            <a:picLocks noChangeAspect="1"/>
          </p:cNvPicPr>
          <p:nvPr/>
        </p:nvPicPr>
        <p:blipFill>
          <a:blip r:embed="rId2"/>
          <a:stretch>
            <a:fillRect/>
          </a:stretch>
        </p:blipFill>
        <p:spPr>
          <a:xfrm>
            <a:off x="223424" y="1343083"/>
            <a:ext cx="11620245" cy="5576471"/>
          </a:xfrm>
          <a:prstGeom prst="rect">
            <a:avLst/>
          </a:prstGeom>
          <a:effectLst>
            <a:outerShdw blurRad="50800" dist="38100" dir="2700000" algn="tl" rotWithShape="0">
              <a:prstClr val="black">
                <a:alpha val="40000"/>
              </a:prstClr>
            </a:outerShdw>
          </a:effectLst>
        </p:spPr>
      </p:pic>
      <p:pic>
        <p:nvPicPr>
          <p:cNvPr id="5" name="Imagen 4">
            <a:extLst>
              <a:ext uri="{FF2B5EF4-FFF2-40B4-BE49-F238E27FC236}">
                <a16:creationId xmlns:a16="http://schemas.microsoft.com/office/drawing/2014/main" id="{F3B910D0-EF6F-4586-96E2-0989D0C2AA82}"/>
              </a:ext>
            </a:extLst>
          </p:cNvPr>
          <p:cNvPicPr>
            <a:picLocks noChangeAspect="1"/>
          </p:cNvPicPr>
          <p:nvPr/>
        </p:nvPicPr>
        <p:blipFill rotWithShape="1">
          <a:blip r:embed="rId3"/>
          <a:srcRect t="10558" b="13760"/>
          <a:stretch/>
        </p:blipFill>
        <p:spPr>
          <a:xfrm>
            <a:off x="223425" y="165367"/>
            <a:ext cx="2684045" cy="11387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51140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3AE96EF5-B2C5-47CF-847C-968292ADF03B}"/>
              </a:ext>
            </a:extLst>
          </p:cNvPr>
          <p:cNvSpPr/>
          <p:nvPr/>
        </p:nvSpPr>
        <p:spPr>
          <a:xfrm>
            <a:off x="2271914" y="84972"/>
            <a:ext cx="9562679" cy="1477328"/>
          </a:xfrm>
          <a:prstGeom prst="rect">
            <a:avLst/>
          </a:prstGeom>
          <a:solidFill>
            <a:schemeClr val="bg1">
              <a:lumMod val="95000"/>
            </a:schemeClr>
          </a:solidFill>
          <a:ln>
            <a:noFill/>
          </a:ln>
        </p:spPr>
        <p:txBody>
          <a:bodyPr wrap="square">
            <a:spAutoFit/>
          </a:bodyPr>
          <a:lstStyle/>
          <a:p>
            <a:pPr algn="just"/>
            <a:r>
              <a:rPr lang="es-CL" b="1" dirty="0"/>
              <a:t>MECANISMO DE DISTRIBUCIÓN DE BENEFICIOS: </a:t>
            </a:r>
            <a:r>
              <a:rPr lang="es-CL" dirty="0"/>
              <a:t>Aplicación informática que contiene un subsistema en el cual se define el enfoque y procedimientos para distribuir los posibles pagos por resultados recibidos en el contexto del enfoque de políticas de Reducción de Emisiones por Deforestación y Degradación Evitada de los Bosques y Aumentos de las Existencias de Carbono Forestal.</a:t>
            </a:r>
          </a:p>
          <a:p>
            <a:pPr algn="just"/>
            <a:endParaRPr lang="es-CL" dirty="0"/>
          </a:p>
        </p:txBody>
      </p:sp>
      <p:pic>
        <p:nvPicPr>
          <p:cNvPr id="7" name="Imagen 6">
            <a:extLst>
              <a:ext uri="{FF2B5EF4-FFF2-40B4-BE49-F238E27FC236}">
                <a16:creationId xmlns:a16="http://schemas.microsoft.com/office/drawing/2014/main" id="{33236217-48E1-49E4-9C6C-3671C9C8CF1D}"/>
              </a:ext>
            </a:extLst>
          </p:cNvPr>
          <p:cNvPicPr>
            <a:picLocks noChangeAspect="1"/>
          </p:cNvPicPr>
          <p:nvPr/>
        </p:nvPicPr>
        <p:blipFill>
          <a:blip r:embed="rId3"/>
          <a:stretch>
            <a:fillRect/>
          </a:stretch>
        </p:blipFill>
        <p:spPr>
          <a:xfrm>
            <a:off x="405411" y="1363853"/>
            <a:ext cx="11429182" cy="4460616"/>
          </a:xfrm>
          <a:prstGeom prst="rect">
            <a:avLst/>
          </a:prstGeom>
        </p:spPr>
      </p:pic>
      <p:pic>
        <p:nvPicPr>
          <p:cNvPr id="2" name="Imagen 1">
            <a:extLst>
              <a:ext uri="{FF2B5EF4-FFF2-40B4-BE49-F238E27FC236}">
                <a16:creationId xmlns:a16="http://schemas.microsoft.com/office/drawing/2014/main" id="{FFBC01D1-0241-4B92-97BF-A549C3FD2969}"/>
              </a:ext>
            </a:extLst>
          </p:cNvPr>
          <p:cNvPicPr>
            <a:picLocks noChangeAspect="1"/>
          </p:cNvPicPr>
          <p:nvPr/>
        </p:nvPicPr>
        <p:blipFill>
          <a:blip r:embed="rId4"/>
          <a:stretch>
            <a:fillRect/>
          </a:stretch>
        </p:blipFill>
        <p:spPr>
          <a:xfrm>
            <a:off x="493986" y="84971"/>
            <a:ext cx="1655379" cy="1235787"/>
          </a:xfrm>
          <a:prstGeom prst="rect">
            <a:avLst/>
          </a:prstGeom>
        </p:spPr>
      </p:pic>
    </p:spTree>
    <p:extLst>
      <p:ext uri="{BB962C8B-B14F-4D97-AF65-F5344CB8AC3E}">
        <p14:creationId xmlns:p14="http://schemas.microsoft.com/office/powerpoint/2010/main" val="255636500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3AE96EF5-B2C5-47CF-847C-968292ADF03B}"/>
              </a:ext>
            </a:extLst>
          </p:cNvPr>
          <p:cNvSpPr/>
          <p:nvPr/>
        </p:nvSpPr>
        <p:spPr>
          <a:xfrm>
            <a:off x="2271914" y="84972"/>
            <a:ext cx="9562679" cy="1200329"/>
          </a:xfrm>
          <a:prstGeom prst="rect">
            <a:avLst/>
          </a:prstGeom>
          <a:solidFill>
            <a:schemeClr val="bg1">
              <a:lumMod val="95000"/>
            </a:schemeClr>
          </a:solidFill>
          <a:ln>
            <a:noFill/>
          </a:ln>
        </p:spPr>
        <p:txBody>
          <a:bodyPr wrap="square">
            <a:spAutoFit/>
          </a:bodyPr>
          <a:lstStyle/>
          <a:p>
            <a:pPr algn="just"/>
            <a:r>
              <a:rPr lang="es-CL" b="1" dirty="0"/>
              <a:t>CAUSAS DE LA DEFORESTACIÓN Y DEGRADACIÓN FORESTAL: </a:t>
            </a:r>
            <a:r>
              <a:rPr lang="es-CL" dirty="0"/>
              <a:t>Aplicación informática mediante la cual se identifican cada una de las principales causas de la deforestación y degradación forestal de Guatemala. Con esta herramienta permite identificar estas causales de manera espacial y para diferentes escalas territoriales como ser: Nacional, Regional y Departamental.</a:t>
            </a:r>
          </a:p>
        </p:txBody>
      </p:sp>
      <p:pic>
        <p:nvPicPr>
          <p:cNvPr id="7" name="Imagen 6">
            <a:extLst>
              <a:ext uri="{FF2B5EF4-FFF2-40B4-BE49-F238E27FC236}">
                <a16:creationId xmlns:a16="http://schemas.microsoft.com/office/drawing/2014/main" id="{33236217-48E1-49E4-9C6C-3671C9C8CF1D}"/>
              </a:ext>
            </a:extLst>
          </p:cNvPr>
          <p:cNvPicPr>
            <a:picLocks noChangeAspect="1"/>
          </p:cNvPicPr>
          <p:nvPr/>
        </p:nvPicPr>
        <p:blipFill>
          <a:blip r:embed="rId3"/>
          <a:stretch>
            <a:fillRect/>
          </a:stretch>
        </p:blipFill>
        <p:spPr>
          <a:xfrm>
            <a:off x="405411" y="1363853"/>
            <a:ext cx="11429182" cy="4460616"/>
          </a:xfrm>
          <a:prstGeom prst="rect">
            <a:avLst/>
          </a:prstGeom>
        </p:spPr>
      </p:pic>
      <p:pic>
        <p:nvPicPr>
          <p:cNvPr id="6" name="Imagen 5">
            <a:extLst>
              <a:ext uri="{FF2B5EF4-FFF2-40B4-BE49-F238E27FC236}">
                <a16:creationId xmlns:a16="http://schemas.microsoft.com/office/drawing/2014/main" id="{B1081865-B828-496E-8738-03D9F5109F02}"/>
              </a:ext>
            </a:extLst>
          </p:cNvPr>
          <p:cNvPicPr>
            <a:picLocks noChangeAspect="1"/>
          </p:cNvPicPr>
          <p:nvPr/>
        </p:nvPicPr>
        <p:blipFill>
          <a:blip r:embed="rId4"/>
          <a:stretch>
            <a:fillRect/>
          </a:stretch>
        </p:blipFill>
        <p:spPr>
          <a:xfrm>
            <a:off x="405411" y="163465"/>
            <a:ext cx="1866503" cy="11218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7969824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DDE4D3-9AA5-4707-BCE7-CB8366E36112}"/>
              </a:ext>
            </a:extLst>
          </p:cNvPr>
          <p:cNvSpPr/>
          <p:nvPr/>
        </p:nvSpPr>
        <p:spPr>
          <a:xfrm>
            <a:off x="1680676" y="1060195"/>
            <a:ext cx="10330369"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Herramienta de tipo geoportal que pone a disposición un método práctico para construir mosaicos de imágenes satelitales libres de nubes basados en algoritmos de procesamiento digital aplicados en la nube de Google Earth Engine (GEE).</a:t>
            </a:r>
          </a:p>
        </p:txBody>
      </p:sp>
      <p:sp>
        <p:nvSpPr>
          <p:cNvPr id="14" name="CuadroTexto 13">
            <a:extLst>
              <a:ext uri="{FF2B5EF4-FFF2-40B4-BE49-F238E27FC236}">
                <a16:creationId xmlns:a16="http://schemas.microsoft.com/office/drawing/2014/main" id="{8296AD00-3F61-4488-A352-18F67F7264B7}"/>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5 cajas</a:t>
            </a:r>
          </a:p>
        </p:txBody>
      </p:sp>
      <p:pic>
        <p:nvPicPr>
          <p:cNvPr id="5" name="Imagen 4">
            <a:extLst>
              <a:ext uri="{FF2B5EF4-FFF2-40B4-BE49-F238E27FC236}">
                <a16:creationId xmlns:a16="http://schemas.microsoft.com/office/drawing/2014/main" id="{5F58E0CA-3A2A-4B1F-B45E-7E7C3F47A9C5}"/>
              </a:ext>
            </a:extLst>
          </p:cNvPr>
          <p:cNvPicPr>
            <a:picLocks noChangeAspect="1"/>
          </p:cNvPicPr>
          <p:nvPr/>
        </p:nvPicPr>
        <p:blipFill>
          <a:blip r:embed="rId2"/>
          <a:stretch>
            <a:fillRect/>
          </a:stretch>
        </p:blipFill>
        <p:spPr>
          <a:xfrm>
            <a:off x="448266" y="1060195"/>
            <a:ext cx="1068932" cy="923330"/>
          </a:xfrm>
          <a:prstGeom prst="rect">
            <a:avLst/>
          </a:prstGeom>
        </p:spPr>
      </p:pic>
      <p:pic>
        <p:nvPicPr>
          <p:cNvPr id="7" name="Imagen 6">
            <a:extLst>
              <a:ext uri="{FF2B5EF4-FFF2-40B4-BE49-F238E27FC236}">
                <a16:creationId xmlns:a16="http://schemas.microsoft.com/office/drawing/2014/main" id="{21119BBD-E354-4171-BE30-BD76C67ECA34}"/>
              </a:ext>
            </a:extLst>
          </p:cNvPr>
          <p:cNvPicPr>
            <a:picLocks noChangeAspect="1"/>
          </p:cNvPicPr>
          <p:nvPr/>
        </p:nvPicPr>
        <p:blipFill>
          <a:blip r:embed="rId3"/>
          <a:stretch>
            <a:fillRect/>
          </a:stretch>
        </p:blipFill>
        <p:spPr>
          <a:xfrm>
            <a:off x="448266" y="2090043"/>
            <a:ext cx="11562779" cy="5281461"/>
          </a:xfrm>
          <a:prstGeom prst="rect">
            <a:avLst/>
          </a:prstGeom>
        </p:spPr>
      </p:pic>
    </p:spTree>
    <p:extLst>
      <p:ext uri="{BB962C8B-B14F-4D97-AF65-F5344CB8AC3E}">
        <p14:creationId xmlns:p14="http://schemas.microsoft.com/office/powerpoint/2010/main" val="648538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5FF52FB-3057-4B1A-B0FB-7FE354A15A28}"/>
              </a:ext>
            </a:extLst>
          </p:cNvPr>
          <p:cNvSpPr txBox="1"/>
          <p:nvPr/>
        </p:nvSpPr>
        <p:spPr>
          <a:xfrm>
            <a:off x="1446962" y="2180492"/>
            <a:ext cx="10541857" cy="1754326"/>
          </a:xfrm>
          <a:prstGeom prst="rect">
            <a:avLst/>
          </a:prstGeom>
          <a:noFill/>
        </p:spPr>
        <p:txBody>
          <a:bodyPr wrap="square" rtlCol="0">
            <a:spAutoFit/>
          </a:bodyPr>
          <a:lstStyle/>
          <a:p>
            <a:r>
              <a:rPr lang="es-CL" dirty="0"/>
              <a:t>Hola Macarena…..a continuación encuentra 60 textos que corresponden a cada una de las “cajas” que representan una aplicación, un sistema o un sub sistema del SNICC……con Patricio y Christian llegamos al acuerdo que debemos agregar ciertos textos al SNICC que permitan orientar e informar al usuario mas allá del </a:t>
            </a:r>
            <a:r>
              <a:rPr lang="es-CL" dirty="0" err="1"/>
              <a:t>dashboard</a:t>
            </a:r>
            <a:r>
              <a:rPr lang="es-CL" dirty="0"/>
              <a:t>.</a:t>
            </a:r>
          </a:p>
          <a:p>
            <a:endParaRPr lang="es-CL" dirty="0"/>
          </a:p>
          <a:p>
            <a:r>
              <a:rPr lang="es-CL" dirty="0"/>
              <a:t>Favor ver contenido abajo</a:t>
            </a:r>
          </a:p>
        </p:txBody>
      </p:sp>
    </p:spTree>
    <p:extLst>
      <p:ext uri="{BB962C8B-B14F-4D97-AF65-F5344CB8AC3E}">
        <p14:creationId xmlns:p14="http://schemas.microsoft.com/office/powerpoint/2010/main" val="1276679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E1CDC4-E386-4722-8771-0490DAC1A561}"/>
              </a:ext>
            </a:extLst>
          </p:cNvPr>
          <p:cNvSpPr/>
          <p:nvPr/>
        </p:nvSpPr>
        <p:spPr>
          <a:xfrm>
            <a:off x="1568518" y="148591"/>
            <a:ext cx="10330371"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Aplicación informática que contiene información gráfico – numérica que cuantifica las emisiones de Gases de Efecto Invernadero (GEI) por Deforestación y degradación de los bosques, así como las absorciones producto del aumento de existencias de reservas de carbono forestal de Guatemala para el periodo 2006 – 2016.</a:t>
            </a:r>
          </a:p>
        </p:txBody>
      </p:sp>
      <p:pic>
        <p:nvPicPr>
          <p:cNvPr id="15" name="Imagen 14">
            <a:extLst>
              <a:ext uri="{FF2B5EF4-FFF2-40B4-BE49-F238E27FC236}">
                <a16:creationId xmlns:a16="http://schemas.microsoft.com/office/drawing/2014/main" id="{394140FF-5460-4549-BFA0-9F1048176510}"/>
              </a:ext>
            </a:extLst>
          </p:cNvPr>
          <p:cNvPicPr>
            <a:picLocks noChangeAspect="1"/>
          </p:cNvPicPr>
          <p:nvPr/>
        </p:nvPicPr>
        <p:blipFill>
          <a:blip r:embed="rId2"/>
          <a:stretch>
            <a:fillRect/>
          </a:stretch>
        </p:blipFill>
        <p:spPr>
          <a:xfrm>
            <a:off x="316859" y="138487"/>
            <a:ext cx="1077356" cy="933434"/>
          </a:xfrm>
          <a:prstGeom prst="rect">
            <a:avLst/>
          </a:prstGeom>
        </p:spPr>
      </p:pic>
      <p:pic>
        <p:nvPicPr>
          <p:cNvPr id="7" name="Imagen 6">
            <a:extLst>
              <a:ext uri="{FF2B5EF4-FFF2-40B4-BE49-F238E27FC236}">
                <a16:creationId xmlns:a16="http://schemas.microsoft.com/office/drawing/2014/main" id="{E8A64E93-3FE5-4804-8318-19987BF2F6D8}"/>
              </a:ext>
            </a:extLst>
          </p:cNvPr>
          <p:cNvPicPr>
            <a:picLocks noChangeAspect="1"/>
          </p:cNvPicPr>
          <p:nvPr/>
        </p:nvPicPr>
        <p:blipFill rotWithShape="1">
          <a:blip r:embed="rId3"/>
          <a:srcRect b="944"/>
          <a:stretch/>
        </p:blipFill>
        <p:spPr>
          <a:xfrm>
            <a:off x="316859" y="1071921"/>
            <a:ext cx="11582030" cy="5248492"/>
          </a:xfrm>
          <a:prstGeom prst="rect">
            <a:avLst/>
          </a:prstGeom>
        </p:spPr>
      </p:pic>
    </p:spTree>
    <p:extLst>
      <p:ext uri="{BB962C8B-B14F-4D97-AF65-F5344CB8AC3E}">
        <p14:creationId xmlns:p14="http://schemas.microsoft.com/office/powerpoint/2010/main" val="3638546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CEBE6C34-CDFF-433D-A22E-D3AA0E4C5DF5}"/>
              </a:ext>
            </a:extLst>
          </p:cNvPr>
          <p:cNvSpPr/>
          <p:nvPr/>
        </p:nvSpPr>
        <p:spPr>
          <a:xfrm>
            <a:off x="1491672" y="169235"/>
            <a:ext cx="10570504"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Aplicación informática que describe las diferentes especies forestales del país según sus características de crecimiento, su clasificación taxonómicas, botánica, ecológica, edafoclimáticas y usos; adicionalmente, contiene una distribución espacial de la especie.</a:t>
            </a:r>
          </a:p>
        </p:txBody>
      </p:sp>
      <p:pic>
        <p:nvPicPr>
          <p:cNvPr id="2" name="Imagen 1">
            <a:extLst>
              <a:ext uri="{FF2B5EF4-FFF2-40B4-BE49-F238E27FC236}">
                <a16:creationId xmlns:a16="http://schemas.microsoft.com/office/drawing/2014/main" id="{EA7C3C22-0D47-4943-B05E-75D39F8356D5}"/>
              </a:ext>
            </a:extLst>
          </p:cNvPr>
          <p:cNvPicPr>
            <a:picLocks noChangeAspect="1"/>
          </p:cNvPicPr>
          <p:nvPr/>
        </p:nvPicPr>
        <p:blipFill>
          <a:blip r:embed="rId3"/>
          <a:stretch>
            <a:fillRect/>
          </a:stretch>
        </p:blipFill>
        <p:spPr>
          <a:xfrm>
            <a:off x="420105" y="170145"/>
            <a:ext cx="923793" cy="918090"/>
          </a:xfrm>
          <a:prstGeom prst="rect">
            <a:avLst/>
          </a:prstGeom>
        </p:spPr>
      </p:pic>
      <p:pic>
        <p:nvPicPr>
          <p:cNvPr id="7" name="Imagen 6">
            <a:extLst>
              <a:ext uri="{FF2B5EF4-FFF2-40B4-BE49-F238E27FC236}">
                <a16:creationId xmlns:a16="http://schemas.microsoft.com/office/drawing/2014/main" id="{F0542462-3661-4928-A249-DA253F4D2059}"/>
              </a:ext>
            </a:extLst>
          </p:cNvPr>
          <p:cNvPicPr>
            <a:picLocks noChangeAspect="1"/>
          </p:cNvPicPr>
          <p:nvPr/>
        </p:nvPicPr>
        <p:blipFill>
          <a:blip r:embed="rId4"/>
          <a:stretch>
            <a:fillRect/>
          </a:stretch>
        </p:blipFill>
        <p:spPr>
          <a:xfrm>
            <a:off x="420105" y="1128428"/>
            <a:ext cx="11642071" cy="5770908"/>
          </a:xfrm>
          <a:prstGeom prst="rect">
            <a:avLst/>
          </a:prstGeom>
        </p:spPr>
      </p:pic>
    </p:spTree>
    <p:extLst>
      <p:ext uri="{BB962C8B-B14F-4D97-AF65-F5344CB8AC3E}">
        <p14:creationId xmlns:p14="http://schemas.microsoft.com/office/powerpoint/2010/main" val="1908639055"/>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BA48D107-76B2-4207-B1F5-4046F39ED4F0}"/>
              </a:ext>
            </a:extLst>
          </p:cNvPr>
          <p:cNvPicPr>
            <a:picLocks noChangeAspect="1"/>
          </p:cNvPicPr>
          <p:nvPr/>
        </p:nvPicPr>
        <p:blipFill>
          <a:blip r:embed="rId3"/>
          <a:stretch>
            <a:fillRect/>
          </a:stretch>
        </p:blipFill>
        <p:spPr>
          <a:xfrm>
            <a:off x="383491" y="172261"/>
            <a:ext cx="1168947" cy="1200329"/>
          </a:xfrm>
          <a:prstGeom prst="rect">
            <a:avLst/>
          </a:prstGeom>
          <a:ln>
            <a:solidFill>
              <a:schemeClr val="accent1">
                <a:lumMod val="40000"/>
                <a:lumOff val="60000"/>
              </a:schemeClr>
            </a:solidFill>
          </a:ln>
        </p:spPr>
      </p:pic>
      <p:sp>
        <p:nvSpPr>
          <p:cNvPr id="21" name="Rectángulo 20">
            <a:extLst>
              <a:ext uri="{FF2B5EF4-FFF2-40B4-BE49-F238E27FC236}">
                <a16:creationId xmlns:a16="http://schemas.microsoft.com/office/drawing/2014/main" id="{9AD747E9-620E-4AFA-9F3D-29032C39A79D}"/>
              </a:ext>
            </a:extLst>
          </p:cNvPr>
          <p:cNvSpPr/>
          <p:nvPr/>
        </p:nvSpPr>
        <p:spPr>
          <a:xfrm>
            <a:off x="1662494" y="172262"/>
            <a:ext cx="10441942" cy="1200329"/>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Aplicación en la cual se consolida una base de datos de tipo geográfica y numérica de las diferentes iniciativas de medición forestal como ser el Inventario Nacional Forestal 2002 - 2003. A través de la herramienta se estiman variables dasométricas y variables de biomasa y carbono para diferentes reservorios como ser: hojarasca, subterránea, aéreo, madera muerta caída y suelo. </a:t>
            </a:r>
          </a:p>
        </p:txBody>
      </p:sp>
      <p:pic>
        <p:nvPicPr>
          <p:cNvPr id="7" name="Imagen 6">
            <a:extLst>
              <a:ext uri="{FF2B5EF4-FFF2-40B4-BE49-F238E27FC236}">
                <a16:creationId xmlns:a16="http://schemas.microsoft.com/office/drawing/2014/main" id="{CAB0F399-9E01-44C5-BB75-54F24F9909F8}"/>
              </a:ext>
            </a:extLst>
          </p:cNvPr>
          <p:cNvPicPr>
            <a:picLocks noChangeAspect="1"/>
          </p:cNvPicPr>
          <p:nvPr/>
        </p:nvPicPr>
        <p:blipFill>
          <a:blip r:embed="rId4"/>
          <a:stretch>
            <a:fillRect/>
          </a:stretch>
        </p:blipFill>
        <p:spPr>
          <a:xfrm>
            <a:off x="383491" y="1408749"/>
            <a:ext cx="11720945" cy="5715380"/>
          </a:xfrm>
          <a:prstGeom prst="rect">
            <a:avLst/>
          </a:prstGeom>
        </p:spPr>
      </p:pic>
    </p:spTree>
    <p:extLst>
      <p:ext uri="{BB962C8B-B14F-4D97-AF65-F5344CB8AC3E}">
        <p14:creationId xmlns:p14="http://schemas.microsoft.com/office/powerpoint/2010/main" val="167782883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82378ADC-0F0E-4144-9066-3E902E73A8E7}"/>
              </a:ext>
            </a:extLst>
          </p:cNvPr>
          <p:cNvSpPr/>
          <p:nvPr/>
        </p:nvSpPr>
        <p:spPr>
          <a:xfrm>
            <a:off x="1464732" y="393983"/>
            <a:ext cx="10288503"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Sistema en el que se define el enfoque y procedimientos para distribuir los posibles pagos por resultados recibidos en el contexto del enfoque de políticas de Reducción de Emisiones por Deforestación y Degradación Evitada de los Bosques y Aumentos de las Existencias de Carbono Forestal.</a:t>
            </a:r>
          </a:p>
        </p:txBody>
      </p:sp>
      <p:pic>
        <p:nvPicPr>
          <p:cNvPr id="25" name="Imagen 24">
            <a:extLst>
              <a:ext uri="{FF2B5EF4-FFF2-40B4-BE49-F238E27FC236}">
                <a16:creationId xmlns:a16="http://schemas.microsoft.com/office/drawing/2014/main" id="{0073ED18-696B-45EF-A178-6F3D89C4FEA1}"/>
              </a:ext>
            </a:extLst>
          </p:cNvPr>
          <p:cNvPicPr>
            <a:picLocks noChangeAspect="1"/>
          </p:cNvPicPr>
          <p:nvPr/>
        </p:nvPicPr>
        <p:blipFill>
          <a:blip r:embed="rId2"/>
          <a:stretch>
            <a:fillRect/>
          </a:stretch>
        </p:blipFill>
        <p:spPr>
          <a:xfrm>
            <a:off x="438765" y="193016"/>
            <a:ext cx="959210" cy="923330"/>
          </a:xfrm>
          <a:prstGeom prst="rect">
            <a:avLst/>
          </a:prstGeom>
          <a:ln>
            <a:solidFill>
              <a:schemeClr val="accent1">
                <a:lumMod val="40000"/>
                <a:lumOff val="60000"/>
              </a:schemeClr>
            </a:solidFill>
          </a:ln>
        </p:spPr>
      </p:pic>
    </p:spTree>
    <p:extLst>
      <p:ext uri="{BB962C8B-B14F-4D97-AF65-F5344CB8AC3E}">
        <p14:creationId xmlns:p14="http://schemas.microsoft.com/office/powerpoint/2010/main" val="683421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09D8048-EE39-4711-A55F-EA7C5597E458}"/>
              </a:ext>
            </a:extLst>
          </p:cNvPr>
          <p:cNvPicPr>
            <a:picLocks noChangeAspect="1"/>
          </p:cNvPicPr>
          <p:nvPr/>
        </p:nvPicPr>
        <p:blipFill>
          <a:blip r:embed="rId2"/>
          <a:stretch>
            <a:fillRect/>
          </a:stretch>
        </p:blipFill>
        <p:spPr>
          <a:xfrm>
            <a:off x="438765" y="899260"/>
            <a:ext cx="965466" cy="1018733"/>
          </a:xfrm>
          <a:prstGeom prst="rect">
            <a:avLst/>
          </a:prstGeom>
          <a:ln>
            <a:solidFill>
              <a:schemeClr val="accent1">
                <a:lumMod val="40000"/>
                <a:lumOff val="60000"/>
              </a:schemeClr>
            </a:solidFill>
          </a:ln>
        </p:spPr>
      </p:pic>
      <p:sp>
        <p:nvSpPr>
          <p:cNvPr id="4" name="Rectángulo 3">
            <a:extLst>
              <a:ext uri="{FF2B5EF4-FFF2-40B4-BE49-F238E27FC236}">
                <a16:creationId xmlns:a16="http://schemas.microsoft.com/office/drawing/2014/main" id="{606944FF-1F4A-48FB-8728-9A5AF091ABA9}"/>
              </a:ext>
            </a:extLst>
          </p:cNvPr>
          <p:cNvSpPr/>
          <p:nvPr/>
        </p:nvSpPr>
        <p:spPr>
          <a:xfrm>
            <a:off x="1464732" y="808461"/>
            <a:ext cx="10288503" cy="1200329"/>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Aplicación informática mediante la cual se pone a disposición de la población un espacio para presentar sus opiniones, reclamos y sugerencias, y que éstas, a su vez, puedan ser atendidas de manera temprana y de forma clara y efectiva con fin de minimizar los riesgos de conflictos al implementar la Estrategia Nacional REDD+.</a:t>
            </a:r>
          </a:p>
        </p:txBody>
      </p:sp>
      <p:sp>
        <p:nvSpPr>
          <p:cNvPr id="9" name="Rectángulo 8">
            <a:extLst>
              <a:ext uri="{FF2B5EF4-FFF2-40B4-BE49-F238E27FC236}">
                <a16:creationId xmlns:a16="http://schemas.microsoft.com/office/drawing/2014/main" id="{B21B3706-F0EA-4614-8503-D94630AEBDC0}"/>
              </a:ext>
            </a:extLst>
          </p:cNvPr>
          <p:cNvSpPr/>
          <p:nvPr/>
        </p:nvSpPr>
        <p:spPr>
          <a:xfrm>
            <a:off x="1464732" y="2266900"/>
            <a:ext cx="10288503"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Aplicación informática en el cual se registran los proyectos REDD+ y se evidencian sus operaciones realizadas y los resultados obtenidos por cada uno de los desarrolladores de proyectos tanto en su etapa inicial como en su evolución posterior. </a:t>
            </a:r>
          </a:p>
        </p:txBody>
      </p:sp>
      <p:sp>
        <p:nvSpPr>
          <p:cNvPr id="18" name="Rectángulo 17">
            <a:extLst>
              <a:ext uri="{FF2B5EF4-FFF2-40B4-BE49-F238E27FC236}">
                <a16:creationId xmlns:a16="http://schemas.microsoft.com/office/drawing/2014/main" id="{82378ADC-0F0E-4144-9066-3E902E73A8E7}"/>
              </a:ext>
            </a:extLst>
          </p:cNvPr>
          <p:cNvSpPr/>
          <p:nvPr/>
        </p:nvSpPr>
        <p:spPr>
          <a:xfrm>
            <a:off x="1468958" y="3549166"/>
            <a:ext cx="10288503"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Sistema en el que se define el enfoque y procedimientos para distribuir los posibles pagos por resultados recibidos en el contexto del enfoque de políticas de Reducción de Emisiones por Deforestación y Degradación Evitada de los Bosques y Aumentos de las Existencias de Carbono Forestal.</a:t>
            </a:r>
          </a:p>
        </p:txBody>
      </p:sp>
      <p:sp>
        <p:nvSpPr>
          <p:cNvPr id="23" name="Rectángulo 22">
            <a:extLst>
              <a:ext uri="{FF2B5EF4-FFF2-40B4-BE49-F238E27FC236}">
                <a16:creationId xmlns:a16="http://schemas.microsoft.com/office/drawing/2014/main" id="{5ECDD923-F7F2-4E70-9820-721BE23A59FF}"/>
              </a:ext>
            </a:extLst>
          </p:cNvPr>
          <p:cNvSpPr/>
          <p:nvPr/>
        </p:nvSpPr>
        <p:spPr>
          <a:xfrm>
            <a:off x="1458476" y="4967485"/>
            <a:ext cx="10298985"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Herramienta de tipo geoportal en la cual se ponen a disposición los diferentes mapas de cobertura forestal (Bosque y No Bosque) y la dinámica de la cobertura forestal para los periodos 2006-2010 y 2010-2016 realizados por instituciones como el GIMBUT.</a:t>
            </a:r>
          </a:p>
        </p:txBody>
      </p:sp>
      <p:pic>
        <p:nvPicPr>
          <p:cNvPr id="24" name="Imagen 23">
            <a:extLst>
              <a:ext uri="{FF2B5EF4-FFF2-40B4-BE49-F238E27FC236}">
                <a16:creationId xmlns:a16="http://schemas.microsoft.com/office/drawing/2014/main" id="{93DF0F57-BBCE-43A0-8AB4-CF4D82F457A8}"/>
              </a:ext>
            </a:extLst>
          </p:cNvPr>
          <p:cNvPicPr>
            <a:picLocks noChangeAspect="1"/>
          </p:cNvPicPr>
          <p:nvPr/>
        </p:nvPicPr>
        <p:blipFill>
          <a:blip r:embed="rId3"/>
          <a:stretch>
            <a:fillRect/>
          </a:stretch>
        </p:blipFill>
        <p:spPr>
          <a:xfrm>
            <a:off x="440878" y="2266900"/>
            <a:ext cx="961239" cy="923330"/>
          </a:xfrm>
          <a:prstGeom prst="rect">
            <a:avLst/>
          </a:prstGeom>
          <a:ln>
            <a:solidFill>
              <a:schemeClr val="accent1">
                <a:lumMod val="40000"/>
                <a:lumOff val="60000"/>
              </a:schemeClr>
            </a:solidFill>
          </a:ln>
        </p:spPr>
      </p:pic>
      <p:pic>
        <p:nvPicPr>
          <p:cNvPr id="25" name="Imagen 24">
            <a:extLst>
              <a:ext uri="{FF2B5EF4-FFF2-40B4-BE49-F238E27FC236}">
                <a16:creationId xmlns:a16="http://schemas.microsoft.com/office/drawing/2014/main" id="{0073ED18-696B-45EF-A178-6F3D89C4FEA1}"/>
              </a:ext>
            </a:extLst>
          </p:cNvPr>
          <p:cNvPicPr>
            <a:picLocks noChangeAspect="1"/>
          </p:cNvPicPr>
          <p:nvPr/>
        </p:nvPicPr>
        <p:blipFill>
          <a:blip r:embed="rId4"/>
          <a:stretch>
            <a:fillRect/>
          </a:stretch>
        </p:blipFill>
        <p:spPr>
          <a:xfrm>
            <a:off x="438765" y="3549166"/>
            <a:ext cx="959210" cy="923330"/>
          </a:xfrm>
          <a:prstGeom prst="rect">
            <a:avLst/>
          </a:prstGeom>
          <a:ln>
            <a:solidFill>
              <a:schemeClr val="accent1">
                <a:lumMod val="40000"/>
                <a:lumOff val="60000"/>
              </a:schemeClr>
            </a:solidFill>
          </a:ln>
        </p:spPr>
      </p:pic>
      <p:pic>
        <p:nvPicPr>
          <p:cNvPr id="26" name="Imagen 25">
            <a:extLst>
              <a:ext uri="{FF2B5EF4-FFF2-40B4-BE49-F238E27FC236}">
                <a16:creationId xmlns:a16="http://schemas.microsoft.com/office/drawing/2014/main" id="{D7046958-40D4-460A-8B04-226F8D7FF573}"/>
              </a:ext>
            </a:extLst>
          </p:cNvPr>
          <p:cNvPicPr>
            <a:picLocks noChangeAspect="1"/>
          </p:cNvPicPr>
          <p:nvPr/>
        </p:nvPicPr>
        <p:blipFill>
          <a:blip r:embed="rId5"/>
          <a:stretch>
            <a:fillRect/>
          </a:stretch>
        </p:blipFill>
        <p:spPr>
          <a:xfrm>
            <a:off x="445021" y="4967485"/>
            <a:ext cx="959210" cy="923330"/>
          </a:xfrm>
          <a:prstGeom prst="rect">
            <a:avLst/>
          </a:prstGeom>
          <a:ln>
            <a:solidFill>
              <a:schemeClr val="accent1">
                <a:lumMod val="40000"/>
                <a:lumOff val="60000"/>
              </a:schemeClr>
            </a:solidFill>
          </a:ln>
        </p:spPr>
      </p:pic>
      <p:sp>
        <p:nvSpPr>
          <p:cNvPr id="27" name="CuadroTexto 26">
            <a:extLst>
              <a:ext uri="{FF2B5EF4-FFF2-40B4-BE49-F238E27FC236}">
                <a16:creationId xmlns:a16="http://schemas.microsoft.com/office/drawing/2014/main" id="{162F338E-8867-4860-A38C-C61ABC6BCCC5}"/>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4 cajas</a:t>
            </a:r>
          </a:p>
        </p:txBody>
      </p:sp>
    </p:spTree>
    <p:extLst>
      <p:ext uri="{BB962C8B-B14F-4D97-AF65-F5344CB8AC3E}">
        <p14:creationId xmlns:p14="http://schemas.microsoft.com/office/powerpoint/2010/main" val="3919839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935A1F4-BBAE-40DD-AFC0-283BFC6910BF}"/>
              </a:ext>
            </a:extLst>
          </p:cNvPr>
          <p:cNvSpPr/>
          <p:nvPr/>
        </p:nvSpPr>
        <p:spPr>
          <a:xfrm>
            <a:off x="1582107" y="3188230"/>
            <a:ext cx="10441942" cy="1200329"/>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Aplicación informática que permite informar a las diversas instancias a nivel nacional, a la comunidad internacional y a los donantes sobre la forma en la que se están cumpliendo los requisitos previstos en las Salvaguardas REDD+ de la CMNUCC, las Políticas Operacionales (OP) del Banco Mundial y las Orientaciones y Directrices de UN-REDD, en la implementación de las actividades contempladas en la ENREDD+.</a:t>
            </a:r>
          </a:p>
        </p:txBody>
      </p:sp>
      <p:sp>
        <p:nvSpPr>
          <p:cNvPr id="6" name="Rectángulo 5">
            <a:extLst>
              <a:ext uri="{FF2B5EF4-FFF2-40B4-BE49-F238E27FC236}">
                <a16:creationId xmlns:a16="http://schemas.microsoft.com/office/drawing/2014/main" id="{B9E1CDC4-E386-4722-8771-0490DAC1A561}"/>
              </a:ext>
            </a:extLst>
          </p:cNvPr>
          <p:cNvSpPr/>
          <p:nvPr/>
        </p:nvSpPr>
        <p:spPr>
          <a:xfrm>
            <a:off x="1582107" y="964254"/>
            <a:ext cx="10441942"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Aplicación informática que contiene información alfanumérica que permite identificar y evaluar una serie de indicadores bajo criterios específicos, medibles, focalizados y realistas sobre actividades que generan beneficios directos e indirectos y que tienen un alcance mayor a los beneficios de carbono.</a:t>
            </a:r>
          </a:p>
        </p:txBody>
      </p:sp>
      <p:sp>
        <p:nvSpPr>
          <p:cNvPr id="15" name="Rectángulo 14">
            <a:extLst>
              <a:ext uri="{FF2B5EF4-FFF2-40B4-BE49-F238E27FC236}">
                <a16:creationId xmlns:a16="http://schemas.microsoft.com/office/drawing/2014/main" id="{CEBE6C34-CDFF-433D-A22E-D3AA0E4C5DF5}"/>
              </a:ext>
            </a:extLst>
          </p:cNvPr>
          <p:cNvSpPr/>
          <p:nvPr/>
        </p:nvSpPr>
        <p:spPr>
          <a:xfrm>
            <a:off x="1582107" y="2118615"/>
            <a:ext cx="10570504"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Aplicación informática que describe las diferentes especies forestales del país según sus características de crecimiento, su clasificación taxonómicas, botánica, ecológica, edafoclimáticas y usos; adicionalmente, contiene una distribución espacial de la especie.</a:t>
            </a:r>
          </a:p>
        </p:txBody>
      </p:sp>
      <p:sp>
        <p:nvSpPr>
          <p:cNvPr id="19" name="Rectángulo 18">
            <a:extLst>
              <a:ext uri="{FF2B5EF4-FFF2-40B4-BE49-F238E27FC236}">
                <a16:creationId xmlns:a16="http://schemas.microsoft.com/office/drawing/2014/main" id="{3AE96EF5-B2C5-47CF-847C-968292ADF03B}"/>
              </a:ext>
            </a:extLst>
          </p:cNvPr>
          <p:cNvSpPr/>
          <p:nvPr/>
        </p:nvSpPr>
        <p:spPr>
          <a:xfrm>
            <a:off x="1582107" y="4501729"/>
            <a:ext cx="10441942"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Aplicación informática mediante la cual se identifican cada una de las principales causas de la deforestación y degradación forestal de Guatemala. Con esta herramienta, se identifican cada una de las causales de manera espacial y para diferentes escalas como ser: Nacional, Regional y Departamental.</a:t>
            </a:r>
          </a:p>
        </p:txBody>
      </p:sp>
      <p:pic>
        <p:nvPicPr>
          <p:cNvPr id="20" name="Imagen 19">
            <a:extLst>
              <a:ext uri="{FF2B5EF4-FFF2-40B4-BE49-F238E27FC236}">
                <a16:creationId xmlns:a16="http://schemas.microsoft.com/office/drawing/2014/main" id="{BA48D107-76B2-4207-B1F5-4046F39ED4F0}"/>
              </a:ext>
            </a:extLst>
          </p:cNvPr>
          <p:cNvPicPr>
            <a:picLocks noChangeAspect="1"/>
          </p:cNvPicPr>
          <p:nvPr/>
        </p:nvPicPr>
        <p:blipFill>
          <a:blip r:embed="rId3"/>
          <a:stretch>
            <a:fillRect/>
          </a:stretch>
        </p:blipFill>
        <p:spPr>
          <a:xfrm>
            <a:off x="505988" y="5702537"/>
            <a:ext cx="966063" cy="991998"/>
          </a:xfrm>
          <a:prstGeom prst="rect">
            <a:avLst/>
          </a:prstGeom>
          <a:ln>
            <a:solidFill>
              <a:schemeClr val="accent1">
                <a:lumMod val="40000"/>
                <a:lumOff val="60000"/>
              </a:schemeClr>
            </a:solidFill>
          </a:ln>
        </p:spPr>
      </p:pic>
      <p:sp>
        <p:nvSpPr>
          <p:cNvPr id="21" name="Rectángulo 20">
            <a:extLst>
              <a:ext uri="{FF2B5EF4-FFF2-40B4-BE49-F238E27FC236}">
                <a16:creationId xmlns:a16="http://schemas.microsoft.com/office/drawing/2014/main" id="{9AD747E9-620E-4AFA-9F3D-29032C39A79D}"/>
              </a:ext>
            </a:extLst>
          </p:cNvPr>
          <p:cNvSpPr/>
          <p:nvPr/>
        </p:nvSpPr>
        <p:spPr>
          <a:xfrm>
            <a:off x="1582107" y="5598372"/>
            <a:ext cx="10441942" cy="1200329"/>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Aplicación en la cual se consolida una base de datos de tipo geográfica y numérica de las diferentes iniciativas de medición forestal como ser el Inventario Nacional Forestal 202 - 2003. A través de la herramienta se estiman variables dasométricas y variables de biomasa y carbono para diferentes reservorios como ser: hojarasca, subterránea, aéreo, madera muerta caída y suelo. </a:t>
            </a:r>
          </a:p>
        </p:txBody>
      </p:sp>
      <p:pic>
        <p:nvPicPr>
          <p:cNvPr id="22" name="Imagen 21">
            <a:extLst>
              <a:ext uri="{FF2B5EF4-FFF2-40B4-BE49-F238E27FC236}">
                <a16:creationId xmlns:a16="http://schemas.microsoft.com/office/drawing/2014/main" id="{CE0AC9A1-E374-4FDD-9882-93AEAB9E103C}"/>
              </a:ext>
            </a:extLst>
          </p:cNvPr>
          <p:cNvPicPr>
            <a:picLocks noChangeAspect="1"/>
          </p:cNvPicPr>
          <p:nvPr/>
        </p:nvPicPr>
        <p:blipFill>
          <a:blip r:embed="rId4"/>
          <a:stretch>
            <a:fillRect/>
          </a:stretch>
        </p:blipFill>
        <p:spPr>
          <a:xfrm>
            <a:off x="510541" y="964253"/>
            <a:ext cx="919416" cy="923815"/>
          </a:xfrm>
          <a:prstGeom prst="rect">
            <a:avLst/>
          </a:prstGeom>
          <a:ln>
            <a:solidFill>
              <a:schemeClr val="accent1">
                <a:lumMod val="40000"/>
                <a:lumOff val="60000"/>
              </a:schemeClr>
            </a:solidFill>
          </a:ln>
        </p:spPr>
      </p:pic>
      <p:sp>
        <p:nvSpPr>
          <p:cNvPr id="23" name="CuadroTexto 22">
            <a:extLst>
              <a:ext uri="{FF2B5EF4-FFF2-40B4-BE49-F238E27FC236}">
                <a16:creationId xmlns:a16="http://schemas.microsoft.com/office/drawing/2014/main" id="{AAE19694-4ADD-44F7-B392-33A1DB68B6FA}"/>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5 cajas</a:t>
            </a:r>
          </a:p>
        </p:txBody>
      </p:sp>
      <p:pic>
        <p:nvPicPr>
          <p:cNvPr id="2" name="Imagen 1">
            <a:extLst>
              <a:ext uri="{FF2B5EF4-FFF2-40B4-BE49-F238E27FC236}">
                <a16:creationId xmlns:a16="http://schemas.microsoft.com/office/drawing/2014/main" id="{EA7C3C22-0D47-4943-B05E-75D39F8356D5}"/>
              </a:ext>
            </a:extLst>
          </p:cNvPr>
          <p:cNvPicPr>
            <a:picLocks noChangeAspect="1"/>
          </p:cNvPicPr>
          <p:nvPr/>
        </p:nvPicPr>
        <p:blipFill>
          <a:blip r:embed="rId5"/>
          <a:stretch>
            <a:fillRect/>
          </a:stretch>
        </p:blipFill>
        <p:spPr>
          <a:xfrm>
            <a:off x="510540" y="2119525"/>
            <a:ext cx="923793" cy="918090"/>
          </a:xfrm>
          <a:prstGeom prst="rect">
            <a:avLst/>
          </a:prstGeom>
        </p:spPr>
      </p:pic>
      <p:pic>
        <p:nvPicPr>
          <p:cNvPr id="4" name="Imagen 3">
            <a:extLst>
              <a:ext uri="{FF2B5EF4-FFF2-40B4-BE49-F238E27FC236}">
                <a16:creationId xmlns:a16="http://schemas.microsoft.com/office/drawing/2014/main" id="{AB9916FE-22AE-44B0-AC01-1BE5A0A6FC67}"/>
              </a:ext>
            </a:extLst>
          </p:cNvPr>
          <p:cNvPicPr>
            <a:picLocks noChangeAspect="1"/>
          </p:cNvPicPr>
          <p:nvPr/>
        </p:nvPicPr>
        <p:blipFill>
          <a:blip r:embed="rId6"/>
          <a:stretch>
            <a:fillRect/>
          </a:stretch>
        </p:blipFill>
        <p:spPr>
          <a:xfrm>
            <a:off x="510540" y="3386351"/>
            <a:ext cx="929834" cy="758930"/>
          </a:xfrm>
          <a:prstGeom prst="rect">
            <a:avLst/>
          </a:prstGeom>
        </p:spPr>
      </p:pic>
      <p:pic>
        <p:nvPicPr>
          <p:cNvPr id="5" name="Imagen 4">
            <a:extLst>
              <a:ext uri="{FF2B5EF4-FFF2-40B4-BE49-F238E27FC236}">
                <a16:creationId xmlns:a16="http://schemas.microsoft.com/office/drawing/2014/main" id="{E5525044-9C2F-42E9-B33B-BE92395F8C40}"/>
              </a:ext>
            </a:extLst>
          </p:cNvPr>
          <p:cNvPicPr>
            <a:picLocks noChangeAspect="1"/>
          </p:cNvPicPr>
          <p:nvPr/>
        </p:nvPicPr>
        <p:blipFill>
          <a:blip r:embed="rId7"/>
          <a:stretch>
            <a:fillRect/>
          </a:stretch>
        </p:blipFill>
        <p:spPr>
          <a:xfrm>
            <a:off x="515467" y="4504349"/>
            <a:ext cx="956584" cy="918090"/>
          </a:xfrm>
          <a:prstGeom prst="rect">
            <a:avLst/>
          </a:prstGeom>
        </p:spPr>
      </p:pic>
    </p:spTree>
    <p:extLst>
      <p:ext uri="{BB962C8B-B14F-4D97-AF65-F5344CB8AC3E}">
        <p14:creationId xmlns:p14="http://schemas.microsoft.com/office/powerpoint/2010/main" val="2859876901"/>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DDE4D3-9AA5-4707-BCE7-CB8366E36112}"/>
              </a:ext>
            </a:extLst>
          </p:cNvPr>
          <p:cNvSpPr/>
          <p:nvPr/>
        </p:nvSpPr>
        <p:spPr>
          <a:xfrm>
            <a:off x="1680676" y="1060195"/>
            <a:ext cx="10330369"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Herramienta de tipo geoportal que pone a disposición un método práctico para construir mosaicos de imágenes satelitales libres de nubes basados en algoritmos de procesamiento digital aplicados en la nube de Google Earth Engine (GEE).</a:t>
            </a:r>
          </a:p>
        </p:txBody>
      </p:sp>
      <p:sp>
        <p:nvSpPr>
          <p:cNvPr id="18" name="Rectángulo 17">
            <a:extLst>
              <a:ext uri="{FF2B5EF4-FFF2-40B4-BE49-F238E27FC236}">
                <a16:creationId xmlns:a16="http://schemas.microsoft.com/office/drawing/2014/main" id="{B418CEF5-CC4B-4DC4-B432-9712F94C5300}"/>
              </a:ext>
            </a:extLst>
          </p:cNvPr>
          <p:cNvSpPr/>
          <p:nvPr/>
        </p:nvSpPr>
        <p:spPr>
          <a:xfrm>
            <a:off x="1689099" y="2185385"/>
            <a:ext cx="10330370"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Herramienta de tipo geoportal que contiene elementos de análisis para el monitoreo de puntos de calor, cicatrices de fuego, índices de combustión e índice de áreas quemada basados en algoritmos de procesamiento digital aplicados en la nube de Google Earth Engine (GEE). </a:t>
            </a:r>
          </a:p>
        </p:txBody>
      </p:sp>
      <p:sp>
        <p:nvSpPr>
          <p:cNvPr id="3" name="Rectángulo 2">
            <a:extLst>
              <a:ext uri="{FF2B5EF4-FFF2-40B4-BE49-F238E27FC236}">
                <a16:creationId xmlns:a16="http://schemas.microsoft.com/office/drawing/2014/main" id="{3935A1F4-BBAE-40DD-AFC0-283BFC6910BF}"/>
              </a:ext>
            </a:extLst>
          </p:cNvPr>
          <p:cNvSpPr/>
          <p:nvPr/>
        </p:nvSpPr>
        <p:spPr>
          <a:xfrm>
            <a:off x="1689098" y="3284375"/>
            <a:ext cx="10330371"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Herramienta de tipo geoportal que contiene resultados de la dinámica espacio temporal de las pérdidas y ganancias de la cobertura forestal basados en algoritmos de procesamiento digital aplicados en la nube de Google Earth Engine (GEE). </a:t>
            </a:r>
          </a:p>
        </p:txBody>
      </p:sp>
      <p:sp>
        <p:nvSpPr>
          <p:cNvPr id="4" name="Rectángulo 3">
            <a:extLst>
              <a:ext uri="{FF2B5EF4-FFF2-40B4-BE49-F238E27FC236}">
                <a16:creationId xmlns:a16="http://schemas.microsoft.com/office/drawing/2014/main" id="{749B7269-12E9-4D34-9822-AC01E07526D1}"/>
              </a:ext>
            </a:extLst>
          </p:cNvPr>
          <p:cNvSpPr/>
          <p:nvPr/>
        </p:nvSpPr>
        <p:spPr>
          <a:xfrm>
            <a:off x="1724955" y="4438740"/>
            <a:ext cx="10294514"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Herramienta de tipo geoportal que contiene información correspondiente a las ciencias del clima y una serie información sobre variables fisiográficas que pueden aportar al análisis y monitoreo de la vulnerabilidad al cambio climático de Guatemala.</a:t>
            </a:r>
          </a:p>
        </p:txBody>
      </p:sp>
      <p:sp>
        <p:nvSpPr>
          <p:cNvPr id="6" name="Rectángulo 5">
            <a:extLst>
              <a:ext uri="{FF2B5EF4-FFF2-40B4-BE49-F238E27FC236}">
                <a16:creationId xmlns:a16="http://schemas.microsoft.com/office/drawing/2014/main" id="{B9E1CDC4-E386-4722-8771-0490DAC1A561}"/>
              </a:ext>
            </a:extLst>
          </p:cNvPr>
          <p:cNvSpPr/>
          <p:nvPr/>
        </p:nvSpPr>
        <p:spPr>
          <a:xfrm>
            <a:off x="1689098" y="5634991"/>
            <a:ext cx="10330371"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Aplicación informática que contiene información gráfico – numérica que cuantifica las emisiones de Gases de Efecto Invernadero (GEI) por Deforestación y degradación de los bosques, así como las absorciones producto del aumento de existencias de reservas de carbono forestal de Guatemala para el periodo 2006 – 2016.</a:t>
            </a:r>
          </a:p>
        </p:txBody>
      </p:sp>
      <p:sp>
        <p:nvSpPr>
          <p:cNvPr id="14" name="CuadroTexto 13">
            <a:extLst>
              <a:ext uri="{FF2B5EF4-FFF2-40B4-BE49-F238E27FC236}">
                <a16:creationId xmlns:a16="http://schemas.microsoft.com/office/drawing/2014/main" id="{8296AD00-3F61-4488-A352-18F67F7264B7}"/>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5 cajas</a:t>
            </a:r>
          </a:p>
        </p:txBody>
      </p:sp>
      <p:pic>
        <p:nvPicPr>
          <p:cNvPr id="5" name="Imagen 4">
            <a:extLst>
              <a:ext uri="{FF2B5EF4-FFF2-40B4-BE49-F238E27FC236}">
                <a16:creationId xmlns:a16="http://schemas.microsoft.com/office/drawing/2014/main" id="{5F58E0CA-3A2A-4B1F-B45E-7E7C3F47A9C5}"/>
              </a:ext>
            </a:extLst>
          </p:cNvPr>
          <p:cNvPicPr>
            <a:picLocks noChangeAspect="1"/>
          </p:cNvPicPr>
          <p:nvPr/>
        </p:nvPicPr>
        <p:blipFill>
          <a:blip r:embed="rId2"/>
          <a:stretch>
            <a:fillRect/>
          </a:stretch>
        </p:blipFill>
        <p:spPr>
          <a:xfrm>
            <a:off x="448266" y="1060195"/>
            <a:ext cx="1068932" cy="923330"/>
          </a:xfrm>
          <a:prstGeom prst="rect">
            <a:avLst/>
          </a:prstGeom>
        </p:spPr>
      </p:pic>
      <p:pic>
        <p:nvPicPr>
          <p:cNvPr id="10" name="Imagen 9">
            <a:extLst>
              <a:ext uri="{FF2B5EF4-FFF2-40B4-BE49-F238E27FC236}">
                <a16:creationId xmlns:a16="http://schemas.microsoft.com/office/drawing/2014/main" id="{F8ACF676-155E-4957-B5A8-0AB7121A2801}"/>
              </a:ext>
            </a:extLst>
          </p:cNvPr>
          <p:cNvPicPr>
            <a:picLocks noChangeAspect="1"/>
          </p:cNvPicPr>
          <p:nvPr/>
        </p:nvPicPr>
        <p:blipFill>
          <a:blip r:embed="rId3"/>
          <a:stretch>
            <a:fillRect/>
          </a:stretch>
        </p:blipFill>
        <p:spPr>
          <a:xfrm>
            <a:off x="439842" y="2185385"/>
            <a:ext cx="1074953" cy="923329"/>
          </a:xfrm>
          <a:prstGeom prst="rect">
            <a:avLst/>
          </a:prstGeom>
        </p:spPr>
      </p:pic>
      <p:pic>
        <p:nvPicPr>
          <p:cNvPr id="12" name="Imagen 11">
            <a:extLst>
              <a:ext uri="{FF2B5EF4-FFF2-40B4-BE49-F238E27FC236}">
                <a16:creationId xmlns:a16="http://schemas.microsoft.com/office/drawing/2014/main" id="{5D3DC015-1109-44F7-A683-A8F9912E7A96}"/>
              </a:ext>
            </a:extLst>
          </p:cNvPr>
          <p:cNvPicPr>
            <a:picLocks noChangeAspect="1"/>
          </p:cNvPicPr>
          <p:nvPr/>
        </p:nvPicPr>
        <p:blipFill>
          <a:blip r:embed="rId4"/>
          <a:stretch>
            <a:fillRect/>
          </a:stretch>
        </p:blipFill>
        <p:spPr>
          <a:xfrm>
            <a:off x="439843" y="3284375"/>
            <a:ext cx="1077355" cy="923329"/>
          </a:xfrm>
          <a:prstGeom prst="rect">
            <a:avLst/>
          </a:prstGeom>
        </p:spPr>
      </p:pic>
      <p:pic>
        <p:nvPicPr>
          <p:cNvPr id="13" name="Imagen 12">
            <a:extLst>
              <a:ext uri="{FF2B5EF4-FFF2-40B4-BE49-F238E27FC236}">
                <a16:creationId xmlns:a16="http://schemas.microsoft.com/office/drawing/2014/main" id="{59A7E8D8-ACAF-4E03-9A46-A32E2326CDEA}"/>
              </a:ext>
            </a:extLst>
          </p:cNvPr>
          <p:cNvPicPr>
            <a:picLocks noChangeAspect="1"/>
          </p:cNvPicPr>
          <p:nvPr/>
        </p:nvPicPr>
        <p:blipFill>
          <a:blip r:embed="rId5"/>
          <a:stretch>
            <a:fillRect/>
          </a:stretch>
        </p:blipFill>
        <p:spPr>
          <a:xfrm>
            <a:off x="437439" y="4438740"/>
            <a:ext cx="1077356" cy="923329"/>
          </a:xfrm>
          <a:prstGeom prst="rect">
            <a:avLst/>
          </a:prstGeom>
        </p:spPr>
      </p:pic>
      <p:pic>
        <p:nvPicPr>
          <p:cNvPr id="15" name="Imagen 14">
            <a:extLst>
              <a:ext uri="{FF2B5EF4-FFF2-40B4-BE49-F238E27FC236}">
                <a16:creationId xmlns:a16="http://schemas.microsoft.com/office/drawing/2014/main" id="{394140FF-5460-4549-BFA0-9F1048176510}"/>
              </a:ext>
            </a:extLst>
          </p:cNvPr>
          <p:cNvPicPr>
            <a:picLocks noChangeAspect="1"/>
          </p:cNvPicPr>
          <p:nvPr/>
        </p:nvPicPr>
        <p:blipFill>
          <a:blip r:embed="rId6"/>
          <a:stretch>
            <a:fillRect/>
          </a:stretch>
        </p:blipFill>
        <p:spPr>
          <a:xfrm>
            <a:off x="437439" y="5624887"/>
            <a:ext cx="1077356" cy="933434"/>
          </a:xfrm>
          <a:prstGeom prst="rect">
            <a:avLst/>
          </a:prstGeom>
        </p:spPr>
      </p:pic>
    </p:spTree>
    <p:extLst>
      <p:ext uri="{BB962C8B-B14F-4D97-AF65-F5344CB8AC3E}">
        <p14:creationId xmlns:p14="http://schemas.microsoft.com/office/powerpoint/2010/main" val="1133622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81C54E7-D435-4618-A4B5-2D52558099B0}"/>
              </a:ext>
            </a:extLst>
          </p:cNvPr>
          <p:cNvPicPr>
            <a:picLocks noChangeAspect="1"/>
          </p:cNvPicPr>
          <p:nvPr/>
        </p:nvPicPr>
        <p:blipFill>
          <a:blip r:embed="rId2"/>
          <a:stretch>
            <a:fillRect/>
          </a:stretch>
        </p:blipFill>
        <p:spPr>
          <a:xfrm>
            <a:off x="1304925" y="0"/>
            <a:ext cx="9582150" cy="2885098"/>
          </a:xfrm>
          <a:prstGeom prst="rect">
            <a:avLst/>
          </a:prstGeom>
        </p:spPr>
      </p:pic>
      <p:pic>
        <p:nvPicPr>
          <p:cNvPr id="4" name="Imagen 3">
            <a:extLst>
              <a:ext uri="{FF2B5EF4-FFF2-40B4-BE49-F238E27FC236}">
                <a16:creationId xmlns:a16="http://schemas.microsoft.com/office/drawing/2014/main" id="{3A1710EB-8595-437A-8284-9A28CDB266C0}"/>
              </a:ext>
            </a:extLst>
          </p:cNvPr>
          <p:cNvPicPr>
            <a:picLocks noChangeAspect="1"/>
          </p:cNvPicPr>
          <p:nvPr/>
        </p:nvPicPr>
        <p:blipFill>
          <a:blip r:embed="rId3"/>
          <a:stretch>
            <a:fillRect/>
          </a:stretch>
        </p:blipFill>
        <p:spPr>
          <a:xfrm>
            <a:off x="476250" y="3230016"/>
            <a:ext cx="828675" cy="960676"/>
          </a:xfrm>
          <a:prstGeom prst="rect">
            <a:avLst/>
          </a:prstGeom>
          <a:ln>
            <a:solidFill>
              <a:schemeClr val="accent1">
                <a:lumMod val="40000"/>
                <a:lumOff val="60000"/>
              </a:schemeClr>
            </a:solidFill>
          </a:ln>
        </p:spPr>
      </p:pic>
      <p:sp>
        <p:nvSpPr>
          <p:cNvPr id="5" name="Rectángulo 4">
            <a:extLst>
              <a:ext uri="{FF2B5EF4-FFF2-40B4-BE49-F238E27FC236}">
                <a16:creationId xmlns:a16="http://schemas.microsoft.com/office/drawing/2014/main" id="{F87DAF39-E789-445A-9929-828F23CB5303}"/>
              </a:ext>
            </a:extLst>
          </p:cNvPr>
          <p:cNvSpPr/>
          <p:nvPr/>
        </p:nvSpPr>
        <p:spPr>
          <a:xfrm>
            <a:off x="1400174" y="3359695"/>
            <a:ext cx="9972675" cy="830997"/>
          </a:xfrm>
          <a:prstGeom prst="rect">
            <a:avLst/>
          </a:prstGeom>
          <a:ln>
            <a:solidFill>
              <a:schemeClr val="accent1">
                <a:lumMod val="40000"/>
                <a:lumOff val="60000"/>
              </a:schemeClr>
            </a:solidFill>
          </a:ln>
        </p:spPr>
        <p:txBody>
          <a:bodyPr wrap="square">
            <a:spAutoFit/>
          </a:bodyPr>
          <a:lstStyle/>
          <a:p>
            <a:pPr algn="just"/>
            <a:r>
              <a:rPr lang="es-CL" sz="1600" dirty="0"/>
              <a:t>Sector del INGEI en el cual se reporta el consumo de combustibles fósiles de Guatemala y sus emisiones asociadas. Para los INGEI, esta actividad se define como la oxidación intencional de materiales dentro de un aparato diseñado para suministrar calor o trabajo mecánico a un proceso, o para usar fuera del aparato.</a:t>
            </a:r>
          </a:p>
        </p:txBody>
      </p:sp>
      <p:pic>
        <p:nvPicPr>
          <p:cNvPr id="16" name="Imagen 15">
            <a:extLst>
              <a:ext uri="{FF2B5EF4-FFF2-40B4-BE49-F238E27FC236}">
                <a16:creationId xmlns:a16="http://schemas.microsoft.com/office/drawing/2014/main" id="{C8839B8A-AC14-4F89-AD6D-8F8BC03C532C}"/>
              </a:ext>
            </a:extLst>
          </p:cNvPr>
          <p:cNvPicPr>
            <a:picLocks noChangeAspect="1"/>
          </p:cNvPicPr>
          <p:nvPr/>
        </p:nvPicPr>
        <p:blipFill>
          <a:blip r:embed="rId4"/>
          <a:stretch>
            <a:fillRect/>
          </a:stretch>
        </p:blipFill>
        <p:spPr>
          <a:xfrm>
            <a:off x="468889" y="4336310"/>
            <a:ext cx="836036" cy="812319"/>
          </a:xfrm>
          <a:prstGeom prst="rect">
            <a:avLst/>
          </a:prstGeom>
          <a:ln>
            <a:solidFill>
              <a:schemeClr val="accent1">
                <a:lumMod val="40000"/>
                <a:lumOff val="60000"/>
              </a:schemeClr>
            </a:solidFill>
          </a:ln>
        </p:spPr>
      </p:pic>
      <p:sp>
        <p:nvSpPr>
          <p:cNvPr id="17" name="Rectángulo 16">
            <a:extLst>
              <a:ext uri="{FF2B5EF4-FFF2-40B4-BE49-F238E27FC236}">
                <a16:creationId xmlns:a16="http://schemas.microsoft.com/office/drawing/2014/main" id="{20C5C98E-A156-4029-8415-388DC37726FF}"/>
              </a:ext>
            </a:extLst>
          </p:cNvPr>
          <p:cNvSpPr/>
          <p:nvPr/>
        </p:nvSpPr>
        <p:spPr>
          <a:xfrm>
            <a:off x="1400174" y="4362191"/>
            <a:ext cx="9972675" cy="584775"/>
          </a:xfrm>
          <a:prstGeom prst="rect">
            <a:avLst/>
          </a:prstGeom>
          <a:ln>
            <a:solidFill>
              <a:schemeClr val="accent1">
                <a:lumMod val="40000"/>
                <a:lumOff val="60000"/>
              </a:schemeClr>
            </a:solidFill>
          </a:ln>
        </p:spPr>
        <p:txBody>
          <a:bodyPr wrap="square">
            <a:spAutoFit/>
          </a:bodyPr>
          <a:lstStyle/>
          <a:p>
            <a:pPr algn="just"/>
            <a:r>
              <a:rPr lang="es-CL" sz="1600" dirty="0"/>
              <a:t>Categoría del INGEI en el cual se reporta las emisiones de GEI generadas por la quema de combustibles fósiles en todas las actividades del transporte nacional de Guatemala (aéreo, terrestre, navegación, etc.).</a:t>
            </a:r>
          </a:p>
        </p:txBody>
      </p:sp>
      <p:pic>
        <p:nvPicPr>
          <p:cNvPr id="18" name="Imagen 17">
            <a:extLst>
              <a:ext uri="{FF2B5EF4-FFF2-40B4-BE49-F238E27FC236}">
                <a16:creationId xmlns:a16="http://schemas.microsoft.com/office/drawing/2014/main" id="{ED6045F2-DB30-43B4-8A06-2C5A05AAA7FE}"/>
              </a:ext>
            </a:extLst>
          </p:cNvPr>
          <p:cNvPicPr>
            <a:picLocks noChangeAspect="1"/>
          </p:cNvPicPr>
          <p:nvPr/>
        </p:nvPicPr>
        <p:blipFill>
          <a:blip r:embed="rId5"/>
          <a:stretch>
            <a:fillRect/>
          </a:stretch>
        </p:blipFill>
        <p:spPr>
          <a:xfrm>
            <a:off x="468889" y="5294247"/>
            <a:ext cx="836036" cy="936360"/>
          </a:xfrm>
          <a:prstGeom prst="rect">
            <a:avLst/>
          </a:prstGeom>
          <a:ln>
            <a:solidFill>
              <a:schemeClr val="accent1">
                <a:lumMod val="40000"/>
                <a:lumOff val="60000"/>
              </a:schemeClr>
            </a:solidFill>
          </a:ln>
        </p:spPr>
      </p:pic>
      <p:sp>
        <p:nvSpPr>
          <p:cNvPr id="19" name="Rectángulo 18">
            <a:extLst>
              <a:ext uri="{FF2B5EF4-FFF2-40B4-BE49-F238E27FC236}">
                <a16:creationId xmlns:a16="http://schemas.microsoft.com/office/drawing/2014/main" id="{6754EFC6-8821-4630-8775-BEF7AE0EC0FD}"/>
              </a:ext>
            </a:extLst>
          </p:cNvPr>
          <p:cNvSpPr/>
          <p:nvPr/>
        </p:nvSpPr>
        <p:spPr>
          <a:xfrm>
            <a:off x="1400174" y="5346928"/>
            <a:ext cx="9972675" cy="830997"/>
          </a:xfrm>
          <a:prstGeom prst="rect">
            <a:avLst/>
          </a:prstGeom>
          <a:ln>
            <a:solidFill>
              <a:schemeClr val="accent1">
                <a:lumMod val="40000"/>
                <a:lumOff val="60000"/>
              </a:schemeClr>
            </a:solidFill>
          </a:ln>
        </p:spPr>
        <p:txBody>
          <a:bodyPr wrap="square">
            <a:spAutoFit/>
          </a:bodyPr>
          <a:lstStyle/>
          <a:p>
            <a:pPr algn="just"/>
            <a:r>
              <a:rPr lang="es-CL" sz="1600" dirty="0"/>
              <a:t>En esta categoría del INGEI se reportan las emisiones de metano (CH</a:t>
            </a:r>
            <a:r>
              <a:rPr lang="es-CL" sz="1600" baseline="-25000" dirty="0"/>
              <a:t>4</a:t>
            </a:r>
            <a:r>
              <a:rPr lang="es-CL" sz="1600" dirty="0"/>
              <a:t>) y óxido nitroso (N</a:t>
            </a:r>
            <a:r>
              <a:rPr lang="es-CL" sz="1600" baseline="-25000" dirty="0"/>
              <a:t>2</a:t>
            </a:r>
            <a:r>
              <a:rPr lang="es-CL" sz="1600" dirty="0"/>
              <a:t>O) generadas por los sistemas de producción animal, en particular, la fermentación entérica, además se reportan las emisiones de CO</a:t>
            </a:r>
            <a:r>
              <a:rPr lang="es-CL" sz="1600" baseline="-25000" dirty="0"/>
              <a:t>2 </a:t>
            </a:r>
            <a:r>
              <a:rPr lang="es-CL" sz="1600" dirty="0"/>
              <a:t>causadas por la conversión de tierras forestales a la agricultura o pastizales.</a:t>
            </a:r>
          </a:p>
        </p:txBody>
      </p:sp>
      <p:sp>
        <p:nvSpPr>
          <p:cNvPr id="20" name="CuadroTexto 19">
            <a:extLst>
              <a:ext uri="{FF2B5EF4-FFF2-40B4-BE49-F238E27FC236}">
                <a16:creationId xmlns:a16="http://schemas.microsoft.com/office/drawing/2014/main" id="{7F65459C-8E47-4EF1-BF92-9CDD3B888E29}"/>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3 cajas</a:t>
            </a:r>
          </a:p>
        </p:txBody>
      </p:sp>
    </p:spTree>
    <p:extLst>
      <p:ext uri="{BB962C8B-B14F-4D97-AF65-F5344CB8AC3E}">
        <p14:creationId xmlns:p14="http://schemas.microsoft.com/office/powerpoint/2010/main" val="3705457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81C54E7-D435-4618-A4B5-2D52558099B0}"/>
              </a:ext>
            </a:extLst>
          </p:cNvPr>
          <p:cNvPicPr>
            <a:picLocks noChangeAspect="1"/>
          </p:cNvPicPr>
          <p:nvPr/>
        </p:nvPicPr>
        <p:blipFill>
          <a:blip r:embed="rId2"/>
          <a:stretch>
            <a:fillRect/>
          </a:stretch>
        </p:blipFill>
        <p:spPr>
          <a:xfrm>
            <a:off x="1304925" y="0"/>
            <a:ext cx="9582150" cy="2885098"/>
          </a:xfrm>
          <a:prstGeom prst="rect">
            <a:avLst/>
          </a:prstGeom>
        </p:spPr>
      </p:pic>
      <p:sp>
        <p:nvSpPr>
          <p:cNvPr id="5" name="Rectángulo 4">
            <a:extLst>
              <a:ext uri="{FF2B5EF4-FFF2-40B4-BE49-F238E27FC236}">
                <a16:creationId xmlns:a16="http://schemas.microsoft.com/office/drawing/2014/main" id="{F87DAF39-E789-445A-9929-828F23CB5303}"/>
              </a:ext>
            </a:extLst>
          </p:cNvPr>
          <p:cNvSpPr/>
          <p:nvPr/>
        </p:nvSpPr>
        <p:spPr>
          <a:xfrm>
            <a:off x="1400174" y="3078341"/>
            <a:ext cx="9972675" cy="830997"/>
          </a:xfrm>
          <a:prstGeom prst="rect">
            <a:avLst/>
          </a:prstGeom>
          <a:ln>
            <a:solidFill>
              <a:schemeClr val="accent1">
                <a:lumMod val="40000"/>
                <a:lumOff val="60000"/>
              </a:schemeClr>
            </a:solidFill>
          </a:ln>
        </p:spPr>
        <p:txBody>
          <a:bodyPr wrap="square">
            <a:spAutoFit/>
          </a:bodyPr>
          <a:lstStyle/>
          <a:p>
            <a:pPr algn="just"/>
            <a:r>
              <a:rPr lang="es-CL" sz="1600" dirty="0"/>
              <a:t>Sector del INGEI en el cual se reporta las emisiones y absorciones de GEI asociadas al uso de la tierra y el cambio de uso de la tierra. En este sector, los datos de actividad corresponde a las superficies (hectáreas) de los distintos usos de la tierra.</a:t>
            </a:r>
          </a:p>
        </p:txBody>
      </p:sp>
      <p:pic>
        <p:nvPicPr>
          <p:cNvPr id="3" name="Imagen 2">
            <a:extLst>
              <a:ext uri="{FF2B5EF4-FFF2-40B4-BE49-F238E27FC236}">
                <a16:creationId xmlns:a16="http://schemas.microsoft.com/office/drawing/2014/main" id="{BB927CAA-A3F3-456F-975E-CBEF7CDDAF37}"/>
              </a:ext>
            </a:extLst>
          </p:cNvPr>
          <p:cNvPicPr>
            <a:picLocks noChangeAspect="1"/>
          </p:cNvPicPr>
          <p:nvPr/>
        </p:nvPicPr>
        <p:blipFill>
          <a:blip r:embed="rId3"/>
          <a:stretch>
            <a:fillRect/>
          </a:stretch>
        </p:blipFill>
        <p:spPr>
          <a:xfrm>
            <a:off x="376531" y="3115924"/>
            <a:ext cx="928394" cy="856979"/>
          </a:xfrm>
          <a:prstGeom prst="rect">
            <a:avLst/>
          </a:prstGeom>
        </p:spPr>
      </p:pic>
      <p:pic>
        <p:nvPicPr>
          <p:cNvPr id="6" name="Imagen 5">
            <a:extLst>
              <a:ext uri="{FF2B5EF4-FFF2-40B4-BE49-F238E27FC236}">
                <a16:creationId xmlns:a16="http://schemas.microsoft.com/office/drawing/2014/main" id="{C265072A-8EE0-4044-B071-8CCAED2B79C3}"/>
              </a:ext>
            </a:extLst>
          </p:cNvPr>
          <p:cNvPicPr>
            <a:picLocks noChangeAspect="1"/>
          </p:cNvPicPr>
          <p:nvPr/>
        </p:nvPicPr>
        <p:blipFill>
          <a:blip r:embed="rId4"/>
          <a:stretch>
            <a:fillRect/>
          </a:stretch>
        </p:blipFill>
        <p:spPr>
          <a:xfrm>
            <a:off x="376531" y="4203729"/>
            <a:ext cx="928394" cy="1002076"/>
          </a:xfrm>
          <a:prstGeom prst="rect">
            <a:avLst/>
          </a:prstGeom>
        </p:spPr>
      </p:pic>
      <p:sp>
        <p:nvSpPr>
          <p:cNvPr id="7" name="Rectángulo 6">
            <a:extLst>
              <a:ext uri="{FF2B5EF4-FFF2-40B4-BE49-F238E27FC236}">
                <a16:creationId xmlns:a16="http://schemas.microsoft.com/office/drawing/2014/main" id="{512F7ACD-3C66-4F1E-9D4A-64BAC50AF4B6}"/>
              </a:ext>
            </a:extLst>
          </p:cNvPr>
          <p:cNvSpPr/>
          <p:nvPr/>
        </p:nvSpPr>
        <p:spPr>
          <a:xfrm>
            <a:off x="1400174" y="4166158"/>
            <a:ext cx="9972675" cy="1077218"/>
          </a:xfrm>
          <a:prstGeom prst="rect">
            <a:avLst/>
          </a:prstGeom>
          <a:ln>
            <a:solidFill>
              <a:schemeClr val="accent1">
                <a:lumMod val="40000"/>
                <a:lumOff val="60000"/>
              </a:schemeClr>
            </a:solidFill>
          </a:ln>
        </p:spPr>
        <p:txBody>
          <a:bodyPr wrap="square">
            <a:spAutoFit/>
          </a:bodyPr>
          <a:lstStyle/>
          <a:p>
            <a:pPr algn="just"/>
            <a:r>
              <a:rPr lang="es-CL" sz="1600" dirty="0"/>
              <a:t>Sector del INGEI bajo el cual se reporta las emisiones de GEI resultantes de procesos microbiológicos que ocurren en la materia orgánica bajo degradación anaeróbica, principalmente desde sitios de disposición de residuos sólidos, manejados o no manejados; la emisión de óxido nitroso por la descomposición anaeróbica de excretas humanas; y el tratamiento anaeróbico de aguas residuales domesticas e industriales en fase líquida y sólida (lodos).</a:t>
            </a:r>
          </a:p>
        </p:txBody>
      </p:sp>
      <p:pic>
        <p:nvPicPr>
          <p:cNvPr id="8" name="Imagen 7">
            <a:extLst>
              <a:ext uri="{FF2B5EF4-FFF2-40B4-BE49-F238E27FC236}">
                <a16:creationId xmlns:a16="http://schemas.microsoft.com/office/drawing/2014/main" id="{CE27D062-A00E-437E-9470-F1392326E773}"/>
              </a:ext>
            </a:extLst>
          </p:cNvPr>
          <p:cNvPicPr>
            <a:picLocks noChangeAspect="1"/>
          </p:cNvPicPr>
          <p:nvPr/>
        </p:nvPicPr>
        <p:blipFill>
          <a:blip r:embed="rId5"/>
          <a:stretch>
            <a:fillRect/>
          </a:stretch>
        </p:blipFill>
        <p:spPr>
          <a:xfrm>
            <a:off x="376532" y="5493252"/>
            <a:ext cx="928394" cy="1026517"/>
          </a:xfrm>
          <a:prstGeom prst="rect">
            <a:avLst/>
          </a:prstGeom>
        </p:spPr>
      </p:pic>
      <p:sp>
        <p:nvSpPr>
          <p:cNvPr id="10" name="Rectángulo 9">
            <a:extLst>
              <a:ext uri="{FF2B5EF4-FFF2-40B4-BE49-F238E27FC236}">
                <a16:creationId xmlns:a16="http://schemas.microsoft.com/office/drawing/2014/main" id="{B0CC9BB5-8CC8-476C-9BDB-E9E3F301820C}"/>
              </a:ext>
            </a:extLst>
          </p:cNvPr>
          <p:cNvSpPr/>
          <p:nvPr/>
        </p:nvSpPr>
        <p:spPr>
          <a:xfrm>
            <a:off x="1400173" y="5544845"/>
            <a:ext cx="9972675" cy="923330"/>
          </a:xfrm>
          <a:prstGeom prst="rect">
            <a:avLst/>
          </a:prstGeom>
          <a:ln>
            <a:solidFill>
              <a:schemeClr val="accent1">
                <a:lumMod val="40000"/>
                <a:lumOff val="60000"/>
              </a:schemeClr>
            </a:solidFill>
          </a:ln>
        </p:spPr>
        <p:txBody>
          <a:bodyPr wrap="square">
            <a:spAutoFit/>
          </a:bodyPr>
          <a:lstStyle/>
          <a:p>
            <a:r>
              <a:rPr lang="es-CL" dirty="0"/>
              <a:t>Sector del INGEI que incluye las emisiones de GEI producidas por una gran variedad de actividades industriales que transforman materias primas por medios químicos o físicos. Además, considera el uso de GEI en los productos y los usos no energéticos del carbono contenido en los combustibles.</a:t>
            </a:r>
          </a:p>
        </p:txBody>
      </p:sp>
      <p:sp>
        <p:nvSpPr>
          <p:cNvPr id="20" name="CuadroTexto 19">
            <a:extLst>
              <a:ext uri="{FF2B5EF4-FFF2-40B4-BE49-F238E27FC236}">
                <a16:creationId xmlns:a16="http://schemas.microsoft.com/office/drawing/2014/main" id="{211B18B7-CBBB-4378-837B-2D46847D0E3D}"/>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3 cajas</a:t>
            </a:r>
          </a:p>
        </p:txBody>
      </p:sp>
    </p:spTree>
    <p:extLst>
      <p:ext uri="{BB962C8B-B14F-4D97-AF65-F5344CB8AC3E}">
        <p14:creationId xmlns:p14="http://schemas.microsoft.com/office/powerpoint/2010/main" val="1911765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7719E20-E596-4E63-AEA0-6519BCC23752}"/>
              </a:ext>
            </a:extLst>
          </p:cNvPr>
          <p:cNvPicPr>
            <a:picLocks noChangeAspect="1"/>
          </p:cNvPicPr>
          <p:nvPr/>
        </p:nvPicPr>
        <p:blipFill>
          <a:blip r:embed="rId2"/>
          <a:stretch>
            <a:fillRect/>
          </a:stretch>
        </p:blipFill>
        <p:spPr>
          <a:xfrm>
            <a:off x="108858" y="0"/>
            <a:ext cx="7946571" cy="3635251"/>
          </a:xfrm>
          <a:prstGeom prst="rect">
            <a:avLst/>
          </a:prstGeom>
        </p:spPr>
      </p:pic>
      <p:sp>
        <p:nvSpPr>
          <p:cNvPr id="9" name="Rectángulo 8">
            <a:extLst>
              <a:ext uri="{FF2B5EF4-FFF2-40B4-BE49-F238E27FC236}">
                <a16:creationId xmlns:a16="http://schemas.microsoft.com/office/drawing/2014/main" id="{47A04DA7-C4F4-45C7-AEBC-D17644E896AF}"/>
              </a:ext>
            </a:extLst>
          </p:cNvPr>
          <p:cNvSpPr/>
          <p:nvPr/>
        </p:nvSpPr>
        <p:spPr>
          <a:xfrm>
            <a:off x="3446584" y="3749457"/>
            <a:ext cx="8560373" cy="3108543"/>
          </a:xfrm>
          <a:prstGeom prst="rect">
            <a:avLst/>
          </a:prstGeom>
          <a:ln>
            <a:solidFill>
              <a:schemeClr val="accent1">
                <a:lumMod val="40000"/>
                <a:lumOff val="60000"/>
              </a:schemeClr>
            </a:solidFill>
          </a:ln>
        </p:spPr>
        <p:txBody>
          <a:bodyPr wrap="square">
            <a:spAutoFit/>
          </a:bodyPr>
          <a:lstStyle/>
          <a:p>
            <a:pPr algn="just"/>
            <a:r>
              <a:rPr lang="es-CL" sz="1400" b="1" dirty="0"/>
              <a:t>Herramientas: </a:t>
            </a:r>
            <a:r>
              <a:rPr lang="es-CL" sz="1400" dirty="0"/>
              <a:t>Corresponden a una serie de plataformas informáticas en las cuales se sistematizan diferentes ejes temáticos del SNICC y son capaces de generar reportes con una visualización de datos interactivos y automatizados mediante una interfaz gráfico – numérico. Mediante estas herramientas se eleva una capacidad de integración y ejecución de datos que conforman un eje fundamental para la toma de decisiones basadas en datos.</a:t>
            </a:r>
          </a:p>
          <a:p>
            <a:pPr algn="just"/>
            <a:endParaRPr lang="es-CL" sz="1400" dirty="0"/>
          </a:p>
          <a:p>
            <a:pPr algn="just"/>
            <a:r>
              <a:rPr lang="es-CL" sz="1400" dirty="0"/>
              <a:t>El objetivo de estas herramientas consiste en entregar información clara y oportuna sobre lo que está pasando en términos de emisiones y absorciones de GEI para los distintos sectores como Energía, Residuos, AFOLU, Transporte y Procesos industriales que en su conjunto componen el Inventario de Gases de Efecto Invernadero de Guatemala.</a:t>
            </a:r>
          </a:p>
          <a:p>
            <a:pPr algn="just"/>
            <a:endParaRPr lang="es-CL" sz="1400" dirty="0"/>
          </a:p>
          <a:p>
            <a:pPr algn="just"/>
            <a:r>
              <a:rPr lang="es-CL" sz="1400" dirty="0"/>
              <a:t>Adicionalmente, las herramientas puestas a disposición abarcan temas sobre clima, agua, sistemas de teledetección y los subsistemas para el Monitoreo, Reporte y Verificación de las actividades REDD+ como ser: Sistema de Información de Salvaguardas (SIS), Sistema de Distribución de Beneficios (SDB), Sistema de Registro de Proyectos REDD+, Sistema de Monitoreo de Beneficios No Carbono y el Mecanismo de Información y Atención de Quejas (MIAQ).</a:t>
            </a:r>
          </a:p>
        </p:txBody>
      </p:sp>
      <p:cxnSp>
        <p:nvCxnSpPr>
          <p:cNvPr id="18" name="Conector recto de flecha 17">
            <a:extLst>
              <a:ext uri="{FF2B5EF4-FFF2-40B4-BE49-F238E27FC236}">
                <a16:creationId xmlns:a16="http://schemas.microsoft.com/office/drawing/2014/main" id="{779087FD-EEDF-45D7-B317-004DE886894F}"/>
              </a:ext>
            </a:extLst>
          </p:cNvPr>
          <p:cNvCxnSpPr>
            <a:cxnSpLocks/>
          </p:cNvCxnSpPr>
          <p:nvPr/>
        </p:nvCxnSpPr>
        <p:spPr>
          <a:xfrm flipH="1">
            <a:off x="3446585" y="783771"/>
            <a:ext cx="1735015" cy="29656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Conector recto 19">
            <a:extLst>
              <a:ext uri="{FF2B5EF4-FFF2-40B4-BE49-F238E27FC236}">
                <a16:creationId xmlns:a16="http://schemas.microsoft.com/office/drawing/2014/main" id="{DC9FAAF0-5ACA-4115-B7F8-7A91DEB470E8}"/>
              </a:ext>
            </a:extLst>
          </p:cNvPr>
          <p:cNvCxnSpPr>
            <a:cxnSpLocks/>
          </p:cNvCxnSpPr>
          <p:nvPr/>
        </p:nvCxnSpPr>
        <p:spPr>
          <a:xfrm>
            <a:off x="5203371" y="827314"/>
            <a:ext cx="6803586" cy="2922143"/>
          </a:xfrm>
          <a:prstGeom prst="line">
            <a:avLst/>
          </a:prstGeom>
        </p:spPr>
        <p:style>
          <a:lnRef idx="3">
            <a:schemeClr val="dk1"/>
          </a:lnRef>
          <a:fillRef idx="0">
            <a:schemeClr val="dk1"/>
          </a:fillRef>
          <a:effectRef idx="2">
            <a:schemeClr val="dk1"/>
          </a:effectRef>
          <a:fontRef idx="minor">
            <a:schemeClr val="tx1"/>
          </a:fontRef>
        </p:style>
      </p:cxnSp>
      <p:cxnSp>
        <p:nvCxnSpPr>
          <p:cNvPr id="24" name="Conector recto de flecha 23">
            <a:extLst>
              <a:ext uri="{FF2B5EF4-FFF2-40B4-BE49-F238E27FC236}">
                <a16:creationId xmlns:a16="http://schemas.microsoft.com/office/drawing/2014/main" id="{9C29636D-6FD8-4105-9C0D-28F44C25D6AB}"/>
              </a:ext>
            </a:extLst>
          </p:cNvPr>
          <p:cNvCxnSpPr/>
          <p:nvPr/>
        </p:nvCxnSpPr>
        <p:spPr>
          <a:xfrm>
            <a:off x="6172200" y="478971"/>
            <a:ext cx="3145971"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E904107C-566C-4B0F-83E4-4A7D6D137B75}"/>
              </a:ext>
            </a:extLst>
          </p:cNvPr>
          <p:cNvSpPr txBox="1"/>
          <p:nvPr/>
        </p:nvSpPr>
        <p:spPr>
          <a:xfrm>
            <a:off x="9297359" y="620877"/>
            <a:ext cx="2785783" cy="523220"/>
          </a:xfrm>
          <a:prstGeom prst="rect">
            <a:avLst/>
          </a:prstGeom>
          <a:noFill/>
        </p:spPr>
        <p:txBody>
          <a:bodyPr wrap="square" rtlCol="0">
            <a:spAutoFit/>
          </a:bodyPr>
          <a:lstStyle/>
          <a:p>
            <a:r>
              <a:rPr lang="es-CL" sz="1400" dirty="0">
                <a:highlight>
                  <a:srgbClr val="FFFF00"/>
                </a:highlight>
              </a:rPr>
              <a:t>Sustituir este texto por el texto de abajo</a:t>
            </a:r>
          </a:p>
        </p:txBody>
      </p:sp>
      <p:pic>
        <p:nvPicPr>
          <p:cNvPr id="26" name="Imagen 25">
            <a:extLst>
              <a:ext uri="{FF2B5EF4-FFF2-40B4-BE49-F238E27FC236}">
                <a16:creationId xmlns:a16="http://schemas.microsoft.com/office/drawing/2014/main" id="{534E7666-931A-4D73-B7ED-15D7701E9B0F}"/>
              </a:ext>
            </a:extLst>
          </p:cNvPr>
          <p:cNvPicPr>
            <a:picLocks noChangeAspect="1"/>
          </p:cNvPicPr>
          <p:nvPr/>
        </p:nvPicPr>
        <p:blipFill>
          <a:blip r:embed="rId3"/>
          <a:stretch>
            <a:fillRect/>
          </a:stretch>
        </p:blipFill>
        <p:spPr>
          <a:xfrm>
            <a:off x="96014" y="1056559"/>
            <a:ext cx="3147928" cy="5801441"/>
          </a:xfrm>
          <a:prstGeom prst="rect">
            <a:avLst/>
          </a:prstGeom>
        </p:spPr>
      </p:pic>
      <p:cxnSp>
        <p:nvCxnSpPr>
          <p:cNvPr id="28" name="Conector recto de flecha 27">
            <a:extLst>
              <a:ext uri="{FF2B5EF4-FFF2-40B4-BE49-F238E27FC236}">
                <a16:creationId xmlns:a16="http://schemas.microsoft.com/office/drawing/2014/main" id="{8E575A60-2CFE-4859-A3F2-51EA781FB0B1}"/>
              </a:ext>
            </a:extLst>
          </p:cNvPr>
          <p:cNvCxnSpPr/>
          <p:nvPr/>
        </p:nvCxnSpPr>
        <p:spPr>
          <a:xfrm>
            <a:off x="712036" y="1144097"/>
            <a:ext cx="4904993" cy="16208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CuadroTexto 28">
            <a:extLst>
              <a:ext uri="{FF2B5EF4-FFF2-40B4-BE49-F238E27FC236}">
                <a16:creationId xmlns:a16="http://schemas.microsoft.com/office/drawing/2014/main" id="{C5775630-3E2E-414F-B2F7-CAA8E64866D9}"/>
              </a:ext>
            </a:extLst>
          </p:cNvPr>
          <p:cNvSpPr txBox="1"/>
          <p:nvPr/>
        </p:nvSpPr>
        <p:spPr>
          <a:xfrm>
            <a:off x="5541944" y="2585323"/>
            <a:ext cx="3981938" cy="523220"/>
          </a:xfrm>
          <a:prstGeom prst="rect">
            <a:avLst/>
          </a:prstGeom>
          <a:noFill/>
        </p:spPr>
        <p:txBody>
          <a:bodyPr wrap="square" rtlCol="0">
            <a:spAutoFit/>
          </a:bodyPr>
          <a:lstStyle>
            <a:defPPr>
              <a:defRPr lang="es-CL"/>
            </a:defPPr>
            <a:lvl1pPr>
              <a:defRPr sz="1400">
                <a:highlight>
                  <a:srgbClr val="FFFF00"/>
                </a:highlight>
              </a:defRPr>
            </a:lvl1pPr>
          </a:lstStyle>
          <a:p>
            <a:r>
              <a:rPr lang="es-CL" dirty="0"/>
              <a:t>Poner estas 22 herramientas en las cajas……14 de ellas se repiten en la sección de MRV</a:t>
            </a:r>
          </a:p>
        </p:txBody>
      </p:sp>
      <p:sp>
        <p:nvSpPr>
          <p:cNvPr id="30" name="CuadroTexto 29">
            <a:extLst>
              <a:ext uri="{FF2B5EF4-FFF2-40B4-BE49-F238E27FC236}">
                <a16:creationId xmlns:a16="http://schemas.microsoft.com/office/drawing/2014/main" id="{CC6F0A02-E315-4420-AAD9-924F580D0CBE}"/>
              </a:ext>
            </a:extLst>
          </p:cNvPr>
          <p:cNvSpPr txBox="1"/>
          <p:nvPr/>
        </p:nvSpPr>
        <p:spPr>
          <a:xfrm>
            <a:off x="11280797" y="68826"/>
            <a:ext cx="726161" cy="369332"/>
          </a:xfrm>
          <a:prstGeom prst="rect">
            <a:avLst/>
          </a:prstGeom>
          <a:solidFill>
            <a:srgbClr val="C00000"/>
          </a:solidFill>
        </p:spPr>
        <p:txBody>
          <a:bodyPr wrap="none" rtlCol="0">
            <a:spAutoFit/>
          </a:bodyPr>
          <a:lstStyle/>
          <a:p>
            <a:r>
              <a:rPr lang="es-CL" dirty="0">
                <a:solidFill>
                  <a:schemeClr val="bg1"/>
                </a:solidFill>
              </a:rPr>
              <a:t>1 caja</a:t>
            </a:r>
          </a:p>
        </p:txBody>
      </p:sp>
    </p:spTree>
    <p:extLst>
      <p:ext uri="{BB962C8B-B14F-4D97-AF65-F5344CB8AC3E}">
        <p14:creationId xmlns:p14="http://schemas.microsoft.com/office/powerpoint/2010/main" val="2950724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2A711EE-EC36-4841-86B4-EB6A7209AB08}"/>
              </a:ext>
            </a:extLst>
          </p:cNvPr>
          <p:cNvPicPr>
            <a:picLocks noChangeAspect="1"/>
          </p:cNvPicPr>
          <p:nvPr/>
        </p:nvPicPr>
        <p:blipFill>
          <a:blip r:embed="rId2"/>
          <a:stretch>
            <a:fillRect/>
          </a:stretch>
        </p:blipFill>
        <p:spPr>
          <a:xfrm>
            <a:off x="1358900" y="0"/>
            <a:ext cx="8293100" cy="3079565"/>
          </a:xfrm>
          <a:prstGeom prst="rect">
            <a:avLst/>
          </a:prstGeom>
        </p:spPr>
      </p:pic>
      <p:pic>
        <p:nvPicPr>
          <p:cNvPr id="6" name="Imagen 5">
            <a:extLst>
              <a:ext uri="{FF2B5EF4-FFF2-40B4-BE49-F238E27FC236}">
                <a16:creationId xmlns:a16="http://schemas.microsoft.com/office/drawing/2014/main" id="{E6F34C8B-5227-4DAD-9639-C91D08B91ED2}"/>
              </a:ext>
            </a:extLst>
          </p:cNvPr>
          <p:cNvPicPr>
            <a:picLocks noChangeAspect="1"/>
          </p:cNvPicPr>
          <p:nvPr/>
        </p:nvPicPr>
        <p:blipFill>
          <a:blip r:embed="rId3"/>
          <a:stretch>
            <a:fillRect/>
          </a:stretch>
        </p:blipFill>
        <p:spPr>
          <a:xfrm>
            <a:off x="381000" y="3219450"/>
            <a:ext cx="977900" cy="1034590"/>
          </a:xfrm>
          <a:prstGeom prst="rect">
            <a:avLst/>
          </a:prstGeom>
        </p:spPr>
      </p:pic>
      <p:sp>
        <p:nvSpPr>
          <p:cNvPr id="7" name="Rectángulo 6">
            <a:extLst>
              <a:ext uri="{FF2B5EF4-FFF2-40B4-BE49-F238E27FC236}">
                <a16:creationId xmlns:a16="http://schemas.microsoft.com/office/drawing/2014/main" id="{098FE714-68C2-4D19-B8FB-BF6E60A4C64D}"/>
              </a:ext>
            </a:extLst>
          </p:cNvPr>
          <p:cNvSpPr/>
          <p:nvPr/>
        </p:nvSpPr>
        <p:spPr>
          <a:xfrm>
            <a:off x="1479482" y="3362937"/>
            <a:ext cx="10329862" cy="830997"/>
          </a:xfrm>
          <a:prstGeom prst="rect">
            <a:avLst/>
          </a:prstGeom>
          <a:ln>
            <a:solidFill>
              <a:schemeClr val="accent1">
                <a:lumMod val="40000"/>
                <a:lumOff val="60000"/>
              </a:schemeClr>
            </a:solidFill>
          </a:ln>
        </p:spPr>
        <p:txBody>
          <a:bodyPr wrap="square">
            <a:spAutoFit/>
          </a:bodyPr>
          <a:lstStyle/>
          <a:p>
            <a:pPr algn="just"/>
            <a:r>
              <a:rPr lang="es-CL" sz="1600" dirty="0"/>
              <a:t>Eje temático de las ciencias del clima en la cual se representa de manera simplificada un posible clima futuro, el reporte se basa en el entendimiento de cómo funciona el clima y de los distintos factores que lo influyen. Estos escenarios climáticos sirven para evaluar los posibles efectos del impacto del cambio climático sobre los sistemas naturales y sociales.</a:t>
            </a:r>
            <a:endParaRPr lang="es-ES" sz="1600" dirty="0"/>
          </a:p>
        </p:txBody>
      </p:sp>
      <p:pic>
        <p:nvPicPr>
          <p:cNvPr id="8" name="Imagen 7">
            <a:extLst>
              <a:ext uri="{FF2B5EF4-FFF2-40B4-BE49-F238E27FC236}">
                <a16:creationId xmlns:a16="http://schemas.microsoft.com/office/drawing/2014/main" id="{D384A8D8-030E-44A5-B6E3-553AD96DD4CA}"/>
              </a:ext>
            </a:extLst>
          </p:cNvPr>
          <p:cNvPicPr>
            <a:picLocks noChangeAspect="1"/>
          </p:cNvPicPr>
          <p:nvPr/>
        </p:nvPicPr>
        <p:blipFill>
          <a:blip r:embed="rId4"/>
          <a:stretch>
            <a:fillRect/>
          </a:stretch>
        </p:blipFill>
        <p:spPr>
          <a:xfrm>
            <a:off x="381001" y="4477307"/>
            <a:ext cx="977900" cy="1073638"/>
          </a:xfrm>
          <a:prstGeom prst="rect">
            <a:avLst/>
          </a:prstGeom>
        </p:spPr>
      </p:pic>
      <p:sp>
        <p:nvSpPr>
          <p:cNvPr id="10" name="Rectángulo 9">
            <a:extLst>
              <a:ext uri="{FF2B5EF4-FFF2-40B4-BE49-F238E27FC236}">
                <a16:creationId xmlns:a16="http://schemas.microsoft.com/office/drawing/2014/main" id="{722ADA79-7D49-4369-83FA-015F2FDC76DA}"/>
              </a:ext>
            </a:extLst>
          </p:cNvPr>
          <p:cNvSpPr/>
          <p:nvPr/>
        </p:nvSpPr>
        <p:spPr>
          <a:xfrm>
            <a:off x="1479481" y="4473727"/>
            <a:ext cx="10420350" cy="1077218"/>
          </a:xfrm>
          <a:prstGeom prst="rect">
            <a:avLst/>
          </a:prstGeom>
          <a:ln>
            <a:solidFill>
              <a:schemeClr val="accent1">
                <a:lumMod val="40000"/>
                <a:lumOff val="60000"/>
              </a:schemeClr>
            </a:solidFill>
          </a:ln>
        </p:spPr>
        <p:txBody>
          <a:bodyPr wrap="square">
            <a:spAutoFit/>
          </a:bodyPr>
          <a:lstStyle/>
          <a:p>
            <a:pPr algn="just"/>
            <a:r>
              <a:rPr lang="es-CL" sz="1600" dirty="0"/>
              <a:t>Eje temático de las ciencias del clima en la cual se presentan los cambios estimados en la precipitación y temperatura, estos se analizan en combinación con las características de zonas agropecuarias y ecosistemas. En este eje temático se incluyen resultados correspondientes a las tendencias en la productividad de la tierra, a los cambios en la distribución de especies, los cambios en la distribución de las zonas de vida y los cambios en la disponibilidad hídrica.</a:t>
            </a:r>
          </a:p>
        </p:txBody>
      </p:sp>
      <p:pic>
        <p:nvPicPr>
          <p:cNvPr id="12" name="Imagen 11">
            <a:extLst>
              <a:ext uri="{FF2B5EF4-FFF2-40B4-BE49-F238E27FC236}">
                <a16:creationId xmlns:a16="http://schemas.microsoft.com/office/drawing/2014/main" id="{C9924CDB-088D-403A-AD9F-0435B680C793}"/>
              </a:ext>
            </a:extLst>
          </p:cNvPr>
          <p:cNvPicPr>
            <a:picLocks noChangeAspect="1"/>
          </p:cNvPicPr>
          <p:nvPr/>
        </p:nvPicPr>
        <p:blipFill>
          <a:blip r:embed="rId5"/>
          <a:stretch>
            <a:fillRect/>
          </a:stretch>
        </p:blipFill>
        <p:spPr>
          <a:xfrm>
            <a:off x="381000" y="5774212"/>
            <a:ext cx="977900" cy="958078"/>
          </a:xfrm>
          <a:prstGeom prst="rect">
            <a:avLst/>
          </a:prstGeom>
        </p:spPr>
      </p:pic>
      <p:sp>
        <p:nvSpPr>
          <p:cNvPr id="13" name="Rectángulo 12">
            <a:extLst>
              <a:ext uri="{FF2B5EF4-FFF2-40B4-BE49-F238E27FC236}">
                <a16:creationId xmlns:a16="http://schemas.microsoft.com/office/drawing/2014/main" id="{7C91F47F-08DD-40FA-83C6-191F12A94744}"/>
              </a:ext>
            </a:extLst>
          </p:cNvPr>
          <p:cNvSpPr/>
          <p:nvPr/>
        </p:nvSpPr>
        <p:spPr>
          <a:xfrm>
            <a:off x="1569968" y="5930085"/>
            <a:ext cx="10239375" cy="584775"/>
          </a:xfrm>
          <a:prstGeom prst="rect">
            <a:avLst/>
          </a:prstGeom>
          <a:ln>
            <a:solidFill>
              <a:schemeClr val="accent1">
                <a:lumMod val="40000"/>
                <a:lumOff val="60000"/>
              </a:schemeClr>
            </a:solidFill>
          </a:ln>
        </p:spPr>
        <p:txBody>
          <a:bodyPr wrap="square">
            <a:spAutoFit/>
          </a:bodyPr>
          <a:lstStyle/>
          <a:p>
            <a:pPr algn="just"/>
            <a:r>
              <a:rPr lang="es-CL" sz="1600" dirty="0"/>
              <a:t>Eje temático de las ciencias del clima en la cual se presentan las variaciones de la temperatura y la acidez del océano con base a los diferentes escenarios proyectados del cambio climático.</a:t>
            </a:r>
            <a:endParaRPr lang="es-ES" sz="1600" dirty="0"/>
          </a:p>
        </p:txBody>
      </p:sp>
      <p:sp>
        <p:nvSpPr>
          <p:cNvPr id="9" name="Rectangle 26">
            <a:extLst>
              <a:ext uri="{FF2B5EF4-FFF2-40B4-BE49-F238E27FC236}">
                <a16:creationId xmlns:a16="http://schemas.microsoft.com/office/drawing/2014/main" id="{F7D4E23F-A6D6-4F65-A6B0-8A00AC23642E}"/>
              </a:ext>
            </a:extLst>
          </p:cNvPr>
          <p:cNvSpPr/>
          <p:nvPr/>
        </p:nvSpPr>
        <p:spPr>
          <a:xfrm>
            <a:off x="3222894" y="1377535"/>
            <a:ext cx="2481219" cy="1980630"/>
          </a:xfrm>
          <a:prstGeom prst="rect">
            <a:avLst/>
          </a:prstGeom>
          <a:solidFill>
            <a:schemeClr val="accent5">
              <a:lumMod val="20000"/>
              <a:lumOff val="80000"/>
              <a:alpha val="57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s-CL" sz="1100" dirty="0">
                <a:solidFill>
                  <a:schemeClr val="tx1"/>
                </a:solidFill>
              </a:rPr>
              <a:t>Eje temático de las ciencias del clima en la cual se representa de manera simplificada un posible clima futuro, el reporte se basa en el entendimiento de cómo funciona el clima y de los distintos factores que lo influyen. Estos escenarios climáticos sirven para evaluar los posibles efectos del impacto del cambio climático sobre los sistemas naturales y sociales.</a:t>
            </a:r>
            <a:endParaRPr lang="es-ES" sz="1100" dirty="0">
              <a:solidFill>
                <a:schemeClr val="tx1"/>
              </a:solidFill>
            </a:endParaRPr>
          </a:p>
        </p:txBody>
      </p:sp>
      <p:cxnSp>
        <p:nvCxnSpPr>
          <p:cNvPr id="11" name="Conector recto 10">
            <a:extLst>
              <a:ext uri="{FF2B5EF4-FFF2-40B4-BE49-F238E27FC236}">
                <a16:creationId xmlns:a16="http://schemas.microsoft.com/office/drawing/2014/main" id="{A170D60E-F98C-4066-B2A2-6CFCAF922210}"/>
              </a:ext>
            </a:extLst>
          </p:cNvPr>
          <p:cNvCxnSpPr>
            <a:cxnSpLocks/>
          </p:cNvCxnSpPr>
          <p:nvPr/>
        </p:nvCxnSpPr>
        <p:spPr>
          <a:xfrm flipH="1">
            <a:off x="2300514" y="1346728"/>
            <a:ext cx="939800" cy="914399"/>
          </a:xfrm>
          <a:prstGeom prst="line">
            <a:avLst/>
          </a:prstGeom>
          <a:ln>
            <a:solidFill>
              <a:schemeClr val="tx2">
                <a:lumMod val="50000"/>
              </a:schemeClr>
            </a:solidFill>
          </a:ln>
        </p:spPr>
        <p:style>
          <a:lnRef idx="3">
            <a:schemeClr val="dk1"/>
          </a:lnRef>
          <a:fillRef idx="0">
            <a:schemeClr val="dk1"/>
          </a:fillRef>
          <a:effectRef idx="2">
            <a:schemeClr val="dk1"/>
          </a:effectRef>
          <a:fontRef idx="minor">
            <a:schemeClr val="tx1"/>
          </a:fontRef>
        </p:style>
      </p:cxnSp>
      <p:cxnSp>
        <p:nvCxnSpPr>
          <p:cNvPr id="14" name="Conector recto 13">
            <a:extLst>
              <a:ext uri="{FF2B5EF4-FFF2-40B4-BE49-F238E27FC236}">
                <a16:creationId xmlns:a16="http://schemas.microsoft.com/office/drawing/2014/main" id="{9C2AE46C-C359-4DE6-85E6-127597A89B32}"/>
              </a:ext>
            </a:extLst>
          </p:cNvPr>
          <p:cNvCxnSpPr>
            <a:cxnSpLocks/>
          </p:cNvCxnSpPr>
          <p:nvPr/>
        </p:nvCxnSpPr>
        <p:spPr>
          <a:xfrm flipH="1" flipV="1">
            <a:off x="2300514" y="2261128"/>
            <a:ext cx="939800" cy="1097038"/>
          </a:xfrm>
          <a:prstGeom prst="line">
            <a:avLst/>
          </a:prstGeom>
          <a:ln>
            <a:solidFill>
              <a:schemeClr val="tx2">
                <a:lumMod val="50000"/>
              </a:schemeClr>
            </a:solidFill>
          </a:ln>
        </p:spPr>
        <p:style>
          <a:lnRef idx="3">
            <a:schemeClr val="dk1"/>
          </a:lnRef>
          <a:fillRef idx="0">
            <a:schemeClr val="dk1"/>
          </a:fillRef>
          <a:effectRef idx="2">
            <a:schemeClr val="dk1"/>
          </a:effectRef>
          <a:fontRef idx="minor">
            <a:schemeClr val="tx1"/>
          </a:fontRef>
        </p:style>
      </p:cxnSp>
      <p:sp>
        <p:nvSpPr>
          <p:cNvPr id="2" name="CuadroTexto 1">
            <a:extLst>
              <a:ext uri="{FF2B5EF4-FFF2-40B4-BE49-F238E27FC236}">
                <a16:creationId xmlns:a16="http://schemas.microsoft.com/office/drawing/2014/main" id="{E40FBBDE-BD36-4D33-BF77-CC0EC11F28A0}"/>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3 cajas</a:t>
            </a:r>
          </a:p>
        </p:txBody>
      </p:sp>
      <p:sp>
        <p:nvSpPr>
          <p:cNvPr id="15" name="CuadroTexto 14">
            <a:extLst>
              <a:ext uri="{FF2B5EF4-FFF2-40B4-BE49-F238E27FC236}">
                <a16:creationId xmlns:a16="http://schemas.microsoft.com/office/drawing/2014/main" id="{8E2C4E73-848B-4955-A10F-DDBB77B98003}"/>
              </a:ext>
            </a:extLst>
          </p:cNvPr>
          <p:cNvSpPr txBox="1"/>
          <p:nvPr/>
        </p:nvSpPr>
        <p:spPr>
          <a:xfrm>
            <a:off x="9891487" y="552967"/>
            <a:ext cx="2300514" cy="2031325"/>
          </a:xfrm>
          <a:prstGeom prst="rect">
            <a:avLst/>
          </a:prstGeom>
          <a:noFill/>
        </p:spPr>
        <p:txBody>
          <a:bodyPr wrap="square" rtlCol="0">
            <a:spAutoFit/>
          </a:bodyPr>
          <a:lstStyle/>
          <a:p>
            <a:r>
              <a:rPr lang="es-CL" sz="1400" dirty="0">
                <a:highlight>
                  <a:srgbClr val="FFFF00"/>
                </a:highlight>
              </a:rPr>
              <a:t>La idea es que al poner el puntero sobre el cuadro azul, se despliegue un recuadro con información que describa de qué se trata la aplicación-subsistema …..el método es parecido al de difusión que conversamos vía Skype</a:t>
            </a:r>
          </a:p>
        </p:txBody>
      </p:sp>
    </p:spTree>
    <p:extLst>
      <p:ext uri="{BB962C8B-B14F-4D97-AF65-F5344CB8AC3E}">
        <p14:creationId xmlns:p14="http://schemas.microsoft.com/office/powerpoint/2010/main" val="2215648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7719E20-E596-4E63-AEA0-6519BCC23752}"/>
              </a:ext>
            </a:extLst>
          </p:cNvPr>
          <p:cNvPicPr>
            <a:picLocks noChangeAspect="1"/>
          </p:cNvPicPr>
          <p:nvPr/>
        </p:nvPicPr>
        <p:blipFill rotWithShape="1">
          <a:blip r:embed="rId2"/>
          <a:srcRect b="74247"/>
          <a:stretch/>
        </p:blipFill>
        <p:spPr>
          <a:xfrm>
            <a:off x="108858" y="0"/>
            <a:ext cx="7946571" cy="936171"/>
          </a:xfrm>
          <a:prstGeom prst="rect">
            <a:avLst/>
          </a:prstGeom>
        </p:spPr>
      </p:pic>
      <p:pic>
        <p:nvPicPr>
          <p:cNvPr id="26" name="Imagen 25">
            <a:extLst>
              <a:ext uri="{FF2B5EF4-FFF2-40B4-BE49-F238E27FC236}">
                <a16:creationId xmlns:a16="http://schemas.microsoft.com/office/drawing/2014/main" id="{534E7666-931A-4D73-B7ED-15D7701E9B0F}"/>
              </a:ext>
            </a:extLst>
          </p:cNvPr>
          <p:cNvPicPr>
            <a:picLocks noChangeAspect="1"/>
          </p:cNvPicPr>
          <p:nvPr/>
        </p:nvPicPr>
        <p:blipFill rotWithShape="1">
          <a:blip r:embed="rId3"/>
          <a:srcRect b="94570"/>
          <a:stretch/>
        </p:blipFill>
        <p:spPr>
          <a:xfrm>
            <a:off x="206828" y="1244001"/>
            <a:ext cx="5081983" cy="508599"/>
          </a:xfrm>
          <a:prstGeom prst="rect">
            <a:avLst/>
          </a:prstGeom>
        </p:spPr>
      </p:pic>
      <p:sp>
        <p:nvSpPr>
          <p:cNvPr id="2" name="Rectángulo 1">
            <a:extLst>
              <a:ext uri="{FF2B5EF4-FFF2-40B4-BE49-F238E27FC236}">
                <a16:creationId xmlns:a16="http://schemas.microsoft.com/office/drawing/2014/main" id="{CD5A1B5A-BA50-4004-902D-6E4F9BC871BD}"/>
              </a:ext>
            </a:extLst>
          </p:cNvPr>
          <p:cNvSpPr/>
          <p:nvPr/>
        </p:nvSpPr>
        <p:spPr>
          <a:xfrm>
            <a:off x="5377543" y="1152435"/>
            <a:ext cx="6814457" cy="1169551"/>
          </a:xfrm>
          <a:prstGeom prst="rect">
            <a:avLst/>
          </a:prstGeom>
          <a:ln>
            <a:solidFill>
              <a:schemeClr val="accent1">
                <a:lumMod val="40000"/>
                <a:lumOff val="60000"/>
              </a:schemeClr>
            </a:solidFill>
          </a:ln>
        </p:spPr>
        <p:txBody>
          <a:bodyPr wrap="square">
            <a:spAutoFit/>
          </a:bodyPr>
          <a:lstStyle/>
          <a:p>
            <a:pPr algn="just"/>
            <a:r>
              <a:rPr lang="es-CL" sz="1400" dirty="0"/>
              <a:t>Aplicación informática del sector Agricultura, silvicultura y otros usos de la tierra (AFOLU) que incluye las emisiones y absorciones de GEI asociadas a las actividades silvoagropecuarias de las tierras gestionadas en la que ha habido intervención humana y donde se han aplicado prácticas para la realización de actividades de producción, ecológicas o sociales. </a:t>
            </a:r>
          </a:p>
        </p:txBody>
      </p:sp>
      <p:pic>
        <p:nvPicPr>
          <p:cNvPr id="12" name="Imagen 11">
            <a:extLst>
              <a:ext uri="{FF2B5EF4-FFF2-40B4-BE49-F238E27FC236}">
                <a16:creationId xmlns:a16="http://schemas.microsoft.com/office/drawing/2014/main" id="{B01751B1-508B-4941-912D-9C6D08659B7E}"/>
              </a:ext>
            </a:extLst>
          </p:cNvPr>
          <p:cNvPicPr>
            <a:picLocks noChangeAspect="1"/>
          </p:cNvPicPr>
          <p:nvPr/>
        </p:nvPicPr>
        <p:blipFill rotWithShape="1">
          <a:blip r:embed="rId3"/>
          <a:srcRect t="8995" b="89316"/>
          <a:stretch/>
        </p:blipFill>
        <p:spPr>
          <a:xfrm>
            <a:off x="206827" y="2947871"/>
            <a:ext cx="5081983" cy="158163"/>
          </a:xfrm>
          <a:prstGeom prst="rect">
            <a:avLst/>
          </a:prstGeom>
        </p:spPr>
      </p:pic>
      <p:sp>
        <p:nvSpPr>
          <p:cNvPr id="13" name="Rectángulo 12">
            <a:extLst>
              <a:ext uri="{FF2B5EF4-FFF2-40B4-BE49-F238E27FC236}">
                <a16:creationId xmlns:a16="http://schemas.microsoft.com/office/drawing/2014/main" id="{576F0FD2-F533-47E0-A042-D492B289237D}"/>
              </a:ext>
            </a:extLst>
          </p:cNvPr>
          <p:cNvSpPr/>
          <p:nvPr/>
        </p:nvSpPr>
        <p:spPr>
          <a:xfrm>
            <a:off x="5377543" y="2521259"/>
            <a:ext cx="6672943" cy="1169551"/>
          </a:xfrm>
          <a:prstGeom prst="rect">
            <a:avLst/>
          </a:prstGeom>
          <a:ln>
            <a:solidFill>
              <a:schemeClr val="accent1">
                <a:lumMod val="40000"/>
                <a:lumOff val="60000"/>
              </a:schemeClr>
            </a:solidFill>
          </a:ln>
        </p:spPr>
        <p:txBody>
          <a:bodyPr wrap="square">
            <a:spAutoFit/>
          </a:bodyPr>
          <a:lstStyle/>
          <a:p>
            <a:pPr algn="just"/>
            <a:r>
              <a:rPr lang="es-CL" sz="1400" dirty="0"/>
              <a:t>Aplicación informática del sector Energía en el cual se reporta el consumo de combustibles fósiles de Guatemala y sus emisiones asociadas. Para los INGEI, esta actividad se define como la oxidación intencional de materiales dentro de un aparato diseñado para suministrar calor o trabajo mecánico a un proceso, o para usar fuera del aparato.</a:t>
            </a:r>
          </a:p>
        </p:txBody>
      </p:sp>
      <p:pic>
        <p:nvPicPr>
          <p:cNvPr id="14" name="Imagen 13">
            <a:extLst>
              <a:ext uri="{FF2B5EF4-FFF2-40B4-BE49-F238E27FC236}">
                <a16:creationId xmlns:a16="http://schemas.microsoft.com/office/drawing/2014/main" id="{96705337-E6EE-4D84-94BD-1B2EFF8845B9}"/>
              </a:ext>
            </a:extLst>
          </p:cNvPr>
          <p:cNvPicPr>
            <a:picLocks noChangeAspect="1"/>
          </p:cNvPicPr>
          <p:nvPr/>
        </p:nvPicPr>
        <p:blipFill rotWithShape="1">
          <a:blip r:embed="rId3"/>
          <a:srcRect t="10585" b="87301"/>
          <a:stretch/>
        </p:blipFill>
        <p:spPr>
          <a:xfrm>
            <a:off x="206827" y="4080646"/>
            <a:ext cx="5081983" cy="198034"/>
          </a:xfrm>
          <a:prstGeom prst="rect">
            <a:avLst/>
          </a:prstGeom>
        </p:spPr>
      </p:pic>
      <p:sp>
        <p:nvSpPr>
          <p:cNvPr id="15" name="Rectángulo 14">
            <a:extLst>
              <a:ext uri="{FF2B5EF4-FFF2-40B4-BE49-F238E27FC236}">
                <a16:creationId xmlns:a16="http://schemas.microsoft.com/office/drawing/2014/main" id="{3B0731DE-F235-4C00-B860-67F2C8F7FF6C}"/>
              </a:ext>
            </a:extLst>
          </p:cNvPr>
          <p:cNvSpPr/>
          <p:nvPr/>
        </p:nvSpPr>
        <p:spPr>
          <a:xfrm>
            <a:off x="5377543" y="3849346"/>
            <a:ext cx="6672943" cy="738664"/>
          </a:xfrm>
          <a:prstGeom prst="rect">
            <a:avLst/>
          </a:prstGeom>
          <a:ln>
            <a:solidFill>
              <a:schemeClr val="accent1">
                <a:lumMod val="40000"/>
                <a:lumOff val="60000"/>
              </a:schemeClr>
            </a:solidFill>
          </a:ln>
        </p:spPr>
        <p:txBody>
          <a:bodyPr wrap="square">
            <a:spAutoFit/>
          </a:bodyPr>
          <a:lstStyle/>
          <a:p>
            <a:pPr algn="just"/>
            <a:r>
              <a:rPr lang="es-CL" sz="1400" dirty="0"/>
              <a:t>Aplicación informática correspondiente a la categoría de transporte del INGEI en el cual se reporta las emisiones de GEI generadas por la quema de combustibles fósiles en todas las actividades del transporte nacional de Guatemala (aéreo, terrestre, navegación, etc.).</a:t>
            </a:r>
          </a:p>
        </p:txBody>
      </p:sp>
      <p:pic>
        <p:nvPicPr>
          <p:cNvPr id="16" name="Imagen 15">
            <a:extLst>
              <a:ext uri="{FF2B5EF4-FFF2-40B4-BE49-F238E27FC236}">
                <a16:creationId xmlns:a16="http://schemas.microsoft.com/office/drawing/2014/main" id="{4D1AF02B-7F00-459D-9205-F932B5E43B39}"/>
              </a:ext>
            </a:extLst>
          </p:cNvPr>
          <p:cNvPicPr>
            <a:picLocks noChangeAspect="1"/>
          </p:cNvPicPr>
          <p:nvPr/>
        </p:nvPicPr>
        <p:blipFill rotWithShape="1">
          <a:blip r:embed="rId3"/>
          <a:srcRect t="11997" b="85276"/>
          <a:stretch/>
        </p:blipFill>
        <p:spPr>
          <a:xfrm>
            <a:off x="292660" y="5127763"/>
            <a:ext cx="4996150" cy="251058"/>
          </a:xfrm>
          <a:prstGeom prst="rect">
            <a:avLst/>
          </a:prstGeom>
        </p:spPr>
      </p:pic>
      <p:sp>
        <p:nvSpPr>
          <p:cNvPr id="17" name="Rectángulo 16">
            <a:extLst>
              <a:ext uri="{FF2B5EF4-FFF2-40B4-BE49-F238E27FC236}">
                <a16:creationId xmlns:a16="http://schemas.microsoft.com/office/drawing/2014/main" id="{3B308BD2-21CE-4CAB-BDD4-DD9D42021DFC}"/>
              </a:ext>
            </a:extLst>
          </p:cNvPr>
          <p:cNvSpPr/>
          <p:nvPr/>
        </p:nvSpPr>
        <p:spPr>
          <a:xfrm>
            <a:off x="5377543" y="4937472"/>
            <a:ext cx="6672942" cy="1384995"/>
          </a:xfrm>
          <a:prstGeom prst="rect">
            <a:avLst/>
          </a:prstGeom>
          <a:ln>
            <a:solidFill>
              <a:schemeClr val="accent1">
                <a:lumMod val="40000"/>
                <a:lumOff val="60000"/>
              </a:schemeClr>
            </a:solidFill>
          </a:ln>
        </p:spPr>
        <p:txBody>
          <a:bodyPr wrap="square">
            <a:spAutoFit/>
          </a:bodyPr>
          <a:lstStyle/>
          <a:p>
            <a:pPr algn="just"/>
            <a:r>
              <a:rPr lang="es-CL" sz="1400" dirty="0"/>
              <a:t>Aplicación informática sobre el sector desechos del INGEI bajo el cual se reporta las emisiones de GEI resultantes de procesos microbiológicos que ocurren en la materia orgánica bajo degradación anaeróbica, principalmente desde sitios de disposición de residuos sólidos, manejados o no manejados; la emisión de óxido nitroso por la descomposición anaeróbica de excretas humanas; y el tratamiento anaeróbico de aguas residuales domesticas e industriales en fase líquida y sólida (lodos).</a:t>
            </a:r>
          </a:p>
        </p:txBody>
      </p:sp>
      <p:sp>
        <p:nvSpPr>
          <p:cNvPr id="19" name="CuadroTexto 18">
            <a:extLst>
              <a:ext uri="{FF2B5EF4-FFF2-40B4-BE49-F238E27FC236}">
                <a16:creationId xmlns:a16="http://schemas.microsoft.com/office/drawing/2014/main" id="{2B15C2B7-C80D-45D9-BF20-C502391E4D52}"/>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4 cajas</a:t>
            </a:r>
          </a:p>
        </p:txBody>
      </p:sp>
    </p:spTree>
    <p:extLst>
      <p:ext uri="{BB962C8B-B14F-4D97-AF65-F5344CB8AC3E}">
        <p14:creationId xmlns:p14="http://schemas.microsoft.com/office/powerpoint/2010/main" val="426123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7719E20-E596-4E63-AEA0-6519BCC23752}"/>
              </a:ext>
            </a:extLst>
          </p:cNvPr>
          <p:cNvPicPr>
            <a:picLocks noChangeAspect="1"/>
          </p:cNvPicPr>
          <p:nvPr/>
        </p:nvPicPr>
        <p:blipFill rotWithShape="1">
          <a:blip r:embed="rId2"/>
          <a:srcRect b="74247"/>
          <a:stretch/>
        </p:blipFill>
        <p:spPr>
          <a:xfrm>
            <a:off x="108858" y="0"/>
            <a:ext cx="7946571" cy="936171"/>
          </a:xfrm>
          <a:prstGeom prst="rect">
            <a:avLst/>
          </a:prstGeom>
        </p:spPr>
      </p:pic>
      <p:pic>
        <p:nvPicPr>
          <p:cNvPr id="11" name="Imagen 10">
            <a:extLst>
              <a:ext uri="{FF2B5EF4-FFF2-40B4-BE49-F238E27FC236}">
                <a16:creationId xmlns:a16="http://schemas.microsoft.com/office/drawing/2014/main" id="{6C624CC1-A079-4C6E-BE36-19FF68196E25}"/>
              </a:ext>
            </a:extLst>
          </p:cNvPr>
          <p:cNvPicPr>
            <a:picLocks noChangeAspect="1"/>
          </p:cNvPicPr>
          <p:nvPr/>
        </p:nvPicPr>
        <p:blipFill rotWithShape="1">
          <a:blip r:embed="rId3"/>
          <a:srcRect t="19648" b="78188"/>
          <a:stretch/>
        </p:blipFill>
        <p:spPr>
          <a:xfrm>
            <a:off x="108858" y="1388748"/>
            <a:ext cx="5179952" cy="206579"/>
          </a:xfrm>
          <a:prstGeom prst="rect">
            <a:avLst/>
          </a:prstGeom>
        </p:spPr>
      </p:pic>
      <p:sp>
        <p:nvSpPr>
          <p:cNvPr id="18" name="Rectángulo 17">
            <a:extLst>
              <a:ext uri="{FF2B5EF4-FFF2-40B4-BE49-F238E27FC236}">
                <a16:creationId xmlns:a16="http://schemas.microsoft.com/office/drawing/2014/main" id="{0D8E92CE-F776-44CD-8C13-C43D0EA9C3B0}"/>
              </a:ext>
            </a:extLst>
          </p:cNvPr>
          <p:cNvSpPr/>
          <p:nvPr/>
        </p:nvSpPr>
        <p:spPr>
          <a:xfrm>
            <a:off x="5401558" y="1010552"/>
            <a:ext cx="6452056" cy="1169551"/>
          </a:xfrm>
          <a:prstGeom prst="rect">
            <a:avLst/>
          </a:prstGeom>
          <a:ln>
            <a:solidFill>
              <a:schemeClr val="accent1">
                <a:lumMod val="40000"/>
                <a:lumOff val="60000"/>
              </a:schemeClr>
            </a:solidFill>
          </a:ln>
        </p:spPr>
        <p:txBody>
          <a:bodyPr wrap="square">
            <a:spAutoFit/>
          </a:bodyPr>
          <a:lstStyle/>
          <a:p>
            <a:pPr algn="just"/>
            <a:r>
              <a:rPr lang="es-CL" sz="1400" dirty="0"/>
              <a:t>Aplicación informática del sector del INGEI aplicado a los procesos industriales que incluye las emisiones de GEI producidas por una gran variedad de actividades industriales que transforman materias primas por medios químicos o físicos. Además, considera el uso de GEI en los productos y los usos no energéticos del carbono contenido en los combustibles.</a:t>
            </a:r>
          </a:p>
        </p:txBody>
      </p:sp>
      <p:pic>
        <p:nvPicPr>
          <p:cNvPr id="19" name="Imagen 18">
            <a:extLst>
              <a:ext uri="{FF2B5EF4-FFF2-40B4-BE49-F238E27FC236}">
                <a16:creationId xmlns:a16="http://schemas.microsoft.com/office/drawing/2014/main" id="{8717D53F-5123-4195-A5CE-5C94C153B81A}"/>
              </a:ext>
            </a:extLst>
          </p:cNvPr>
          <p:cNvPicPr>
            <a:picLocks noChangeAspect="1"/>
          </p:cNvPicPr>
          <p:nvPr/>
        </p:nvPicPr>
        <p:blipFill rotWithShape="1">
          <a:blip r:embed="rId3"/>
          <a:srcRect t="21528" b="76776"/>
          <a:stretch/>
        </p:blipFill>
        <p:spPr>
          <a:xfrm>
            <a:off x="108858" y="2650595"/>
            <a:ext cx="5179951" cy="161884"/>
          </a:xfrm>
          <a:prstGeom prst="rect">
            <a:avLst/>
          </a:prstGeom>
        </p:spPr>
      </p:pic>
      <p:sp>
        <p:nvSpPr>
          <p:cNvPr id="20" name="Rectángulo 19">
            <a:extLst>
              <a:ext uri="{FF2B5EF4-FFF2-40B4-BE49-F238E27FC236}">
                <a16:creationId xmlns:a16="http://schemas.microsoft.com/office/drawing/2014/main" id="{6C8B487E-ADED-4033-B0F5-4ABDC27F2AC0}"/>
              </a:ext>
            </a:extLst>
          </p:cNvPr>
          <p:cNvSpPr/>
          <p:nvPr/>
        </p:nvSpPr>
        <p:spPr>
          <a:xfrm>
            <a:off x="5401558" y="2254484"/>
            <a:ext cx="6542496" cy="954107"/>
          </a:xfrm>
          <a:prstGeom prst="rect">
            <a:avLst/>
          </a:prstGeom>
          <a:ln>
            <a:solidFill>
              <a:schemeClr val="accent1">
                <a:lumMod val="40000"/>
                <a:lumOff val="60000"/>
              </a:schemeClr>
            </a:solidFill>
          </a:ln>
        </p:spPr>
        <p:txBody>
          <a:bodyPr wrap="square">
            <a:spAutoFit/>
          </a:bodyPr>
          <a:lstStyle/>
          <a:p>
            <a:pPr algn="just"/>
            <a:r>
              <a:rPr lang="es-CL" sz="1400" dirty="0"/>
              <a:t>Aplicación informática que contiene información gráfico – numérica que cuantifica las emisiones de Gases de Efecto Invernadero (GEI) por Deforestación y degradación de los bosques, así como las absorciones producto del aumento de existencias de reservas de carbono forestal de Guatemala para el periodo 2006 – 2016.</a:t>
            </a:r>
          </a:p>
        </p:txBody>
      </p:sp>
      <p:pic>
        <p:nvPicPr>
          <p:cNvPr id="21" name="Imagen 20">
            <a:extLst>
              <a:ext uri="{FF2B5EF4-FFF2-40B4-BE49-F238E27FC236}">
                <a16:creationId xmlns:a16="http://schemas.microsoft.com/office/drawing/2014/main" id="{D7AAC3A2-1F11-4A4D-86E2-950FBE2088DE}"/>
              </a:ext>
            </a:extLst>
          </p:cNvPr>
          <p:cNvPicPr>
            <a:picLocks noChangeAspect="1"/>
          </p:cNvPicPr>
          <p:nvPr/>
        </p:nvPicPr>
        <p:blipFill rotWithShape="1">
          <a:blip r:embed="rId3"/>
          <a:srcRect t="28748" b="69733"/>
          <a:stretch/>
        </p:blipFill>
        <p:spPr>
          <a:xfrm>
            <a:off x="108857" y="3779953"/>
            <a:ext cx="5179951" cy="145023"/>
          </a:xfrm>
          <a:prstGeom prst="rect">
            <a:avLst/>
          </a:prstGeom>
        </p:spPr>
      </p:pic>
      <p:sp>
        <p:nvSpPr>
          <p:cNvPr id="22" name="Rectángulo 21">
            <a:extLst>
              <a:ext uri="{FF2B5EF4-FFF2-40B4-BE49-F238E27FC236}">
                <a16:creationId xmlns:a16="http://schemas.microsoft.com/office/drawing/2014/main" id="{3EA19CE1-259D-48FD-B1A4-CFE132E021DB}"/>
              </a:ext>
            </a:extLst>
          </p:cNvPr>
          <p:cNvSpPr/>
          <p:nvPr/>
        </p:nvSpPr>
        <p:spPr>
          <a:xfrm>
            <a:off x="5401558" y="3302899"/>
            <a:ext cx="6542496" cy="1169551"/>
          </a:xfrm>
          <a:prstGeom prst="rect">
            <a:avLst/>
          </a:prstGeom>
          <a:ln>
            <a:solidFill>
              <a:schemeClr val="accent1">
                <a:lumMod val="40000"/>
                <a:lumOff val="60000"/>
              </a:schemeClr>
            </a:solidFill>
          </a:ln>
        </p:spPr>
        <p:txBody>
          <a:bodyPr wrap="square">
            <a:spAutoFit/>
          </a:bodyPr>
          <a:lstStyle/>
          <a:p>
            <a:pPr algn="just"/>
            <a:r>
              <a:rPr lang="es-CL" sz="1400" dirty="0"/>
              <a:t>Aplicación informática que contiene información gráfico – numérica que cuantifica las emisiones de Gases de Efecto Invernadero (GEI) por Deforestación y degradación de los bosques, así como las absorciones producto del aumento de existencias de reservas de carbono forestal asociadas al Programa de Reducción de Emisiones (PRE) de Guatemala para el periodo 2006 – 2016.</a:t>
            </a:r>
          </a:p>
        </p:txBody>
      </p:sp>
      <p:pic>
        <p:nvPicPr>
          <p:cNvPr id="23" name="Imagen 22">
            <a:extLst>
              <a:ext uri="{FF2B5EF4-FFF2-40B4-BE49-F238E27FC236}">
                <a16:creationId xmlns:a16="http://schemas.microsoft.com/office/drawing/2014/main" id="{43A4E5F6-A54F-4EF4-A0A4-67435F065526}"/>
              </a:ext>
            </a:extLst>
          </p:cNvPr>
          <p:cNvPicPr>
            <a:picLocks noChangeAspect="1"/>
          </p:cNvPicPr>
          <p:nvPr/>
        </p:nvPicPr>
        <p:blipFill rotWithShape="1">
          <a:blip r:embed="rId3"/>
          <a:srcRect t="36066" b="60122"/>
          <a:stretch/>
        </p:blipFill>
        <p:spPr>
          <a:xfrm>
            <a:off x="108857" y="4892450"/>
            <a:ext cx="5220044" cy="366806"/>
          </a:xfrm>
          <a:prstGeom prst="rect">
            <a:avLst/>
          </a:prstGeom>
        </p:spPr>
      </p:pic>
      <p:pic>
        <p:nvPicPr>
          <p:cNvPr id="24" name="Imagen 23">
            <a:extLst>
              <a:ext uri="{FF2B5EF4-FFF2-40B4-BE49-F238E27FC236}">
                <a16:creationId xmlns:a16="http://schemas.microsoft.com/office/drawing/2014/main" id="{0A9812D0-902A-4EE3-98E2-3991B0EA45F4}"/>
              </a:ext>
            </a:extLst>
          </p:cNvPr>
          <p:cNvPicPr>
            <a:picLocks noChangeAspect="1"/>
          </p:cNvPicPr>
          <p:nvPr/>
        </p:nvPicPr>
        <p:blipFill>
          <a:blip r:embed="rId4"/>
          <a:stretch>
            <a:fillRect/>
          </a:stretch>
        </p:blipFill>
        <p:spPr>
          <a:xfrm>
            <a:off x="3271099" y="4753623"/>
            <a:ext cx="710889" cy="715629"/>
          </a:xfrm>
          <a:prstGeom prst="rect">
            <a:avLst/>
          </a:prstGeom>
        </p:spPr>
      </p:pic>
      <p:sp>
        <p:nvSpPr>
          <p:cNvPr id="25" name="Rectángulo 24">
            <a:extLst>
              <a:ext uri="{FF2B5EF4-FFF2-40B4-BE49-F238E27FC236}">
                <a16:creationId xmlns:a16="http://schemas.microsoft.com/office/drawing/2014/main" id="{3B0683FB-2D04-4943-9CAC-DAFD78DB468F}"/>
              </a:ext>
            </a:extLst>
          </p:cNvPr>
          <p:cNvSpPr/>
          <p:nvPr/>
        </p:nvSpPr>
        <p:spPr>
          <a:xfrm>
            <a:off x="5401557" y="4598799"/>
            <a:ext cx="6542497" cy="954107"/>
          </a:xfrm>
          <a:prstGeom prst="rect">
            <a:avLst/>
          </a:prstGeom>
          <a:ln>
            <a:solidFill>
              <a:schemeClr val="accent1">
                <a:lumMod val="40000"/>
                <a:lumOff val="60000"/>
              </a:schemeClr>
            </a:solidFill>
          </a:ln>
        </p:spPr>
        <p:txBody>
          <a:bodyPr wrap="square">
            <a:spAutoFit/>
          </a:bodyPr>
          <a:lstStyle/>
          <a:p>
            <a:pPr algn="just"/>
            <a:r>
              <a:rPr lang="es-CL" sz="1400" dirty="0"/>
              <a:t>Aplicación informática mediante la cual se identifican cada una de las principales causas de la deforestación y degradación forestal de Guatemala. Con esta herramienta, se identifican cada una de las causales de manera espacial y para diferentes escalas como ser: Nacional, Regional y </a:t>
            </a:r>
            <a:r>
              <a:rPr lang="es-CL" sz="1400"/>
              <a:t>Departamental.</a:t>
            </a:r>
            <a:endParaRPr lang="es-CL" sz="1400" dirty="0"/>
          </a:p>
        </p:txBody>
      </p:sp>
      <p:pic>
        <p:nvPicPr>
          <p:cNvPr id="27" name="Imagen 26">
            <a:extLst>
              <a:ext uri="{FF2B5EF4-FFF2-40B4-BE49-F238E27FC236}">
                <a16:creationId xmlns:a16="http://schemas.microsoft.com/office/drawing/2014/main" id="{103E3866-E4BC-42F0-907B-734B5FDC8FE2}"/>
              </a:ext>
            </a:extLst>
          </p:cNvPr>
          <p:cNvPicPr>
            <a:picLocks noChangeAspect="1"/>
          </p:cNvPicPr>
          <p:nvPr/>
        </p:nvPicPr>
        <p:blipFill rotWithShape="1">
          <a:blip r:embed="rId5"/>
          <a:srcRect l="68519" t="42231" r="17604" b="30552"/>
          <a:stretch/>
        </p:blipFill>
        <p:spPr>
          <a:xfrm>
            <a:off x="3228081" y="2337570"/>
            <a:ext cx="753907" cy="848145"/>
          </a:xfrm>
          <a:prstGeom prst="rect">
            <a:avLst/>
          </a:prstGeom>
        </p:spPr>
      </p:pic>
      <p:pic>
        <p:nvPicPr>
          <p:cNvPr id="28" name="Imagen 27">
            <a:extLst>
              <a:ext uri="{FF2B5EF4-FFF2-40B4-BE49-F238E27FC236}">
                <a16:creationId xmlns:a16="http://schemas.microsoft.com/office/drawing/2014/main" id="{9BBC8F71-0C3E-4982-BDF6-54C29EA61540}"/>
              </a:ext>
            </a:extLst>
          </p:cNvPr>
          <p:cNvPicPr>
            <a:picLocks noChangeAspect="1"/>
          </p:cNvPicPr>
          <p:nvPr/>
        </p:nvPicPr>
        <p:blipFill rotWithShape="1">
          <a:blip r:embed="rId5"/>
          <a:srcRect l="68519" t="42231" r="17604" b="30552"/>
          <a:stretch/>
        </p:blipFill>
        <p:spPr>
          <a:xfrm>
            <a:off x="3231890" y="3463601"/>
            <a:ext cx="753907" cy="848145"/>
          </a:xfrm>
          <a:prstGeom prst="rect">
            <a:avLst/>
          </a:prstGeom>
        </p:spPr>
      </p:pic>
      <p:pic>
        <p:nvPicPr>
          <p:cNvPr id="29" name="Imagen 28">
            <a:extLst>
              <a:ext uri="{FF2B5EF4-FFF2-40B4-BE49-F238E27FC236}">
                <a16:creationId xmlns:a16="http://schemas.microsoft.com/office/drawing/2014/main" id="{16AC4A35-70BE-48FE-8348-013E4F123BFA}"/>
              </a:ext>
            </a:extLst>
          </p:cNvPr>
          <p:cNvPicPr>
            <a:picLocks noChangeAspect="1"/>
          </p:cNvPicPr>
          <p:nvPr/>
        </p:nvPicPr>
        <p:blipFill rotWithShape="1">
          <a:blip r:embed="rId3"/>
          <a:srcRect t="41490" b="53291"/>
          <a:stretch/>
        </p:blipFill>
        <p:spPr>
          <a:xfrm>
            <a:off x="96014" y="3463602"/>
            <a:ext cx="3147928" cy="302818"/>
          </a:xfrm>
          <a:prstGeom prst="rect">
            <a:avLst/>
          </a:prstGeom>
        </p:spPr>
      </p:pic>
      <p:pic>
        <p:nvPicPr>
          <p:cNvPr id="30" name="Imagen 29">
            <a:extLst>
              <a:ext uri="{FF2B5EF4-FFF2-40B4-BE49-F238E27FC236}">
                <a16:creationId xmlns:a16="http://schemas.microsoft.com/office/drawing/2014/main" id="{48337747-FCE7-44D7-9CFD-D8E117917B03}"/>
              </a:ext>
            </a:extLst>
          </p:cNvPr>
          <p:cNvPicPr>
            <a:picLocks noChangeAspect="1"/>
          </p:cNvPicPr>
          <p:nvPr/>
        </p:nvPicPr>
        <p:blipFill rotWithShape="1">
          <a:blip r:embed="rId3"/>
          <a:srcRect t="41772" b="53316"/>
          <a:stretch/>
        </p:blipFill>
        <p:spPr>
          <a:xfrm>
            <a:off x="108856" y="6086782"/>
            <a:ext cx="5179951" cy="468921"/>
          </a:xfrm>
          <a:prstGeom prst="rect">
            <a:avLst/>
          </a:prstGeom>
        </p:spPr>
      </p:pic>
      <p:sp>
        <p:nvSpPr>
          <p:cNvPr id="31" name="Rectángulo 30">
            <a:extLst>
              <a:ext uri="{FF2B5EF4-FFF2-40B4-BE49-F238E27FC236}">
                <a16:creationId xmlns:a16="http://schemas.microsoft.com/office/drawing/2014/main" id="{AC88607A-2E0B-4724-A5A6-AB1589ABFF8C}"/>
              </a:ext>
            </a:extLst>
          </p:cNvPr>
          <p:cNvSpPr/>
          <p:nvPr/>
        </p:nvSpPr>
        <p:spPr>
          <a:xfrm>
            <a:off x="5401557" y="5842731"/>
            <a:ext cx="6542497" cy="738664"/>
          </a:xfrm>
          <a:prstGeom prst="rect">
            <a:avLst/>
          </a:prstGeom>
          <a:ln>
            <a:solidFill>
              <a:schemeClr val="accent1">
                <a:lumMod val="40000"/>
                <a:lumOff val="60000"/>
              </a:schemeClr>
            </a:solidFill>
          </a:ln>
        </p:spPr>
        <p:txBody>
          <a:bodyPr wrap="square">
            <a:spAutoFit/>
          </a:bodyPr>
          <a:lstStyle/>
          <a:p>
            <a:pPr algn="just"/>
            <a:r>
              <a:rPr lang="es-CL" sz="1400" dirty="0"/>
              <a:t>Aplicación informática para el monitoreo y reporte de parámetros relacionados con la calidad del agua como ser: parámetros físicos, químicos caracterizados para diferentes estaciones hidrológicas y cuerpos de agua.</a:t>
            </a:r>
          </a:p>
        </p:txBody>
      </p:sp>
      <p:sp>
        <p:nvSpPr>
          <p:cNvPr id="32" name="CuadroTexto 31">
            <a:extLst>
              <a:ext uri="{FF2B5EF4-FFF2-40B4-BE49-F238E27FC236}">
                <a16:creationId xmlns:a16="http://schemas.microsoft.com/office/drawing/2014/main" id="{DBECC89E-F8F4-4B21-9DED-E8436404544C}"/>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5 cajas</a:t>
            </a:r>
          </a:p>
        </p:txBody>
      </p:sp>
    </p:spTree>
    <p:extLst>
      <p:ext uri="{BB962C8B-B14F-4D97-AF65-F5344CB8AC3E}">
        <p14:creationId xmlns:p14="http://schemas.microsoft.com/office/powerpoint/2010/main" val="3546976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7719E20-E596-4E63-AEA0-6519BCC23752}"/>
              </a:ext>
            </a:extLst>
          </p:cNvPr>
          <p:cNvPicPr>
            <a:picLocks noChangeAspect="1"/>
          </p:cNvPicPr>
          <p:nvPr/>
        </p:nvPicPr>
        <p:blipFill rotWithShape="1">
          <a:blip r:embed="rId2"/>
          <a:srcRect b="74247"/>
          <a:stretch/>
        </p:blipFill>
        <p:spPr>
          <a:xfrm>
            <a:off x="108858" y="0"/>
            <a:ext cx="7946571" cy="936171"/>
          </a:xfrm>
          <a:prstGeom prst="rect">
            <a:avLst/>
          </a:prstGeom>
        </p:spPr>
      </p:pic>
      <p:pic>
        <p:nvPicPr>
          <p:cNvPr id="17" name="Imagen 16">
            <a:extLst>
              <a:ext uri="{FF2B5EF4-FFF2-40B4-BE49-F238E27FC236}">
                <a16:creationId xmlns:a16="http://schemas.microsoft.com/office/drawing/2014/main" id="{604CE5D8-59B5-47B3-89C2-D6CFAECF3889}"/>
              </a:ext>
            </a:extLst>
          </p:cNvPr>
          <p:cNvPicPr>
            <a:picLocks noChangeAspect="1"/>
          </p:cNvPicPr>
          <p:nvPr/>
        </p:nvPicPr>
        <p:blipFill rotWithShape="1">
          <a:blip r:embed="rId3"/>
          <a:srcRect t="49587" b="46852"/>
          <a:stretch/>
        </p:blipFill>
        <p:spPr>
          <a:xfrm>
            <a:off x="108858" y="1425363"/>
            <a:ext cx="5179951" cy="339928"/>
          </a:xfrm>
          <a:prstGeom prst="rect">
            <a:avLst/>
          </a:prstGeom>
        </p:spPr>
      </p:pic>
      <p:pic>
        <p:nvPicPr>
          <p:cNvPr id="26" name="Imagen 25">
            <a:extLst>
              <a:ext uri="{FF2B5EF4-FFF2-40B4-BE49-F238E27FC236}">
                <a16:creationId xmlns:a16="http://schemas.microsoft.com/office/drawing/2014/main" id="{2BBF5C89-E5CF-4FF4-B349-FF2D2BE7A117}"/>
              </a:ext>
            </a:extLst>
          </p:cNvPr>
          <p:cNvPicPr>
            <a:picLocks noChangeAspect="1"/>
          </p:cNvPicPr>
          <p:nvPr/>
        </p:nvPicPr>
        <p:blipFill>
          <a:blip r:embed="rId4"/>
          <a:stretch>
            <a:fillRect/>
          </a:stretch>
        </p:blipFill>
        <p:spPr>
          <a:xfrm>
            <a:off x="3519844" y="1301462"/>
            <a:ext cx="709363" cy="728407"/>
          </a:xfrm>
          <a:prstGeom prst="rect">
            <a:avLst/>
          </a:prstGeom>
          <a:ln>
            <a:solidFill>
              <a:schemeClr val="accent1">
                <a:lumMod val="40000"/>
                <a:lumOff val="60000"/>
              </a:schemeClr>
            </a:solidFill>
          </a:ln>
        </p:spPr>
      </p:pic>
      <p:sp>
        <p:nvSpPr>
          <p:cNvPr id="32" name="Rectángulo 31">
            <a:extLst>
              <a:ext uri="{FF2B5EF4-FFF2-40B4-BE49-F238E27FC236}">
                <a16:creationId xmlns:a16="http://schemas.microsoft.com/office/drawing/2014/main" id="{6B395DCA-BE8F-4EFC-B2BA-04DD4A534FA4}"/>
              </a:ext>
            </a:extLst>
          </p:cNvPr>
          <p:cNvSpPr/>
          <p:nvPr/>
        </p:nvSpPr>
        <p:spPr>
          <a:xfrm>
            <a:off x="5412686" y="1180515"/>
            <a:ext cx="6670456" cy="1169551"/>
          </a:xfrm>
          <a:prstGeom prst="rect">
            <a:avLst/>
          </a:prstGeom>
          <a:ln>
            <a:solidFill>
              <a:schemeClr val="accent1">
                <a:lumMod val="40000"/>
                <a:lumOff val="60000"/>
              </a:schemeClr>
            </a:solidFill>
          </a:ln>
        </p:spPr>
        <p:txBody>
          <a:bodyPr wrap="square">
            <a:spAutoFit/>
          </a:bodyPr>
          <a:lstStyle/>
          <a:p>
            <a:pPr algn="just"/>
            <a:r>
              <a:rPr lang="es-CL" sz="1400" dirty="0"/>
              <a:t>Aplicación en la cual se consolida una base de datos de tipo geográfica y numérica de las diferentes iniciativas de medición forestal como ser el Inventario Nacional Forestal 202 - 2003. A través de la herramienta se estiman variables dasométricas y variables de biomasa y carbono para diferentes reservorios como ser: hojarasca, subterránea, aéreo, madera muerta caída y suelo. </a:t>
            </a:r>
          </a:p>
        </p:txBody>
      </p:sp>
      <p:pic>
        <p:nvPicPr>
          <p:cNvPr id="33" name="Imagen 32">
            <a:extLst>
              <a:ext uri="{FF2B5EF4-FFF2-40B4-BE49-F238E27FC236}">
                <a16:creationId xmlns:a16="http://schemas.microsoft.com/office/drawing/2014/main" id="{990D0D06-C6AD-49EA-92C1-A816899D6025}"/>
              </a:ext>
            </a:extLst>
          </p:cNvPr>
          <p:cNvPicPr>
            <a:picLocks noChangeAspect="1"/>
          </p:cNvPicPr>
          <p:nvPr/>
        </p:nvPicPr>
        <p:blipFill rotWithShape="1">
          <a:blip r:embed="rId3"/>
          <a:srcRect l="-992" t="55731" r="992" b="40709"/>
          <a:stretch/>
        </p:blipFill>
        <p:spPr>
          <a:xfrm>
            <a:off x="108857" y="2896888"/>
            <a:ext cx="5179952" cy="339928"/>
          </a:xfrm>
          <a:prstGeom prst="rect">
            <a:avLst/>
          </a:prstGeom>
        </p:spPr>
      </p:pic>
      <p:sp>
        <p:nvSpPr>
          <p:cNvPr id="35" name="Rectángulo 34">
            <a:extLst>
              <a:ext uri="{FF2B5EF4-FFF2-40B4-BE49-F238E27FC236}">
                <a16:creationId xmlns:a16="http://schemas.microsoft.com/office/drawing/2014/main" id="{70DE508E-F403-4C6D-B5B4-710BCBE4B9EA}"/>
              </a:ext>
            </a:extLst>
          </p:cNvPr>
          <p:cNvSpPr/>
          <p:nvPr/>
        </p:nvSpPr>
        <p:spPr>
          <a:xfrm>
            <a:off x="5412686" y="2535459"/>
            <a:ext cx="6670456" cy="1169551"/>
          </a:xfrm>
          <a:prstGeom prst="rect">
            <a:avLst/>
          </a:prstGeom>
          <a:ln>
            <a:solidFill>
              <a:schemeClr val="accent1">
                <a:lumMod val="40000"/>
                <a:lumOff val="60000"/>
              </a:schemeClr>
            </a:solidFill>
          </a:ln>
        </p:spPr>
        <p:txBody>
          <a:bodyPr wrap="square">
            <a:spAutoFit/>
          </a:bodyPr>
          <a:lstStyle/>
          <a:p>
            <a:pPr algn="just"/>
            <a:r>
              <a:rPr lang="es-CL" sz="1400" dirty="0"/>
              <a:t>Aplicación informática que permite informar a las diversas instancias a nivel nacional, a la comunidad internacional y a los donantes sobre la forma en la que se están cumpliendo los requisitos previstos en las Salvaguardas REDD+ de la CMNUCC, las Políticas Operacionales (OP) del Banco Mundial y las Orientaciones y Directrices de UN-REDD, en la implementación de las actividades contempladas en la ENREDD+.</a:t>
            </a:r>
          </a:p>
        </p:txBody>
      </p:sp>
      <p:pic>
        <p:nvPicPr>
          <p:cNvPr id="36" name="Imagen 35">
            <a:extLst>
              <a:ext uri="{FF2B5EF4-FFF2-40B4-BE49-F238E27FC236}">
                <a16:creationId xmlns:a16="http://schemas.microsoft.com/office/drawing/2014/main" id="{7E33DD3C-6395-4CD8-B3B1-5569052F1553}"/>
              </a:ext>
            </a:extLst>
          </p:cNvPr>
          <p:cNvPicPr>
            <a:picLocks noChangeAspect="1"/>
          </p:cNvPicPr>
          <p:nvPr/>
        </p:nvPicPr>
        <p:blipFill>
          <a:blip r:embed="rId5"/>
          <a:stretch>
            <a:fillRect/>
          </a:stretch>
        </p:blipFill>
        <p:spPr>
          <a:xfrm>
            <a:off x="3519844" y="2696148"/>
            <a:ext cx="709363" cy="732852"/>
          </a:xfrm>
          <a:prstGeom prst="rect">
            <a:avLst/>
          </a:prstGeom>
          <a:ln>
            <a:solidFill>
              <a:schemeClr val="accent1">
                <a:lumMod val="40000"/>
                <a:lumOff val="60000"/>
              </a:schemeClr>
            </a:solidFill>
          </a:ln>
        </p:spPr>
      </p:pic>
      <p:pic>
        <p:nvPicPr>
          <p:cNvPr id="37" name="Imagen 36">
            <a:extLst>
              <a:ext uri="{FF2B5EF4-FFF2-40B4-BE49-F238E27FC236}">
                <a16:creationId xmlns:a16="http://schemas.microsoft.com/office/drawing/2014/main" id="{50AF31C3-B41C-4CDC-81F9-D5DBCB5A3B29}"/>
              </a:ext>
            </a:extLst>
          </p:cNvPr>
          <p:cNvPicPr>
            <a:picLocks noChangeAspect="1"/>
          </p:cNvPicPr>
          <p:nvPr/>
        </p:nvPicPr>
        <p:blipFill rotWithShape="1">
          <a:blip r:embed="rId3"/>
          <a:srcRect t="59384" b="36632"/>
          <a:stretch/>
        </p:blipFill>
        <p:spPr>
          <a:xfrm>
            <a:off x="108856" y="4369977"/>
            <a:ext cx="5192795" cy="381240"/>
          </a:xfrm>
          <a:prstGeom prst="rect">
            <a:avLst/>
          </a:prstGeom>
        </p:spPr>
      </p:pic>
      <p:sp>
        <p:nvSpPr>
          <p:cNvPr id="38" name="Rectángulo 37">
            <a:extLst>
              <a:ext uri="{FF2B5EF4-FFF2-40B4-BE49-F238E27FC236}">
                <a16:creationId xmlns:a16="http://schemas.microsoft.com/office/drawing/2014/main" id="{E5901215-F09F-4B33-A0A4-89F7764CE276}"/>
              </a:ext>
            </a:extLst>
          </p:cNvPr>
          <p:cNvSpPr/>
          <p:nvPr/>
        </p:nvSpPr>
        <p:spPr>
          <a:xfrm>
            <a:off x="5412686" y="4098931"/>
            <a:ext cx="6670456" cy="954107"/>
          </a:xfrm>
          <a:prstGeom prst="rect">
            <a:avLst/>
          </a:prstGeom>
          <a:ln>
            <a:solidFill>
              <a:schemeClr val="accent1">
                <a:lumMod val="40000"/>
                <a:lumOff val="60000"/>
              </a:schemeClr>
            </a:solidFill>
          </a:ln>
        </p:spPr>
        <p:txBody>
          <a:bodyPr wrap="square">
            <a:spAutoFit/>
          </a:bodyPr>
          <a:lstStyle/>
          <a:p>
            <a:pPr algn="just"/>
            <a:r>
              <a:rPr lang="es-CL" sz="1400" dirty="0"/>
              <a:t>Aplicación informática que contiene información alfanumérica que permite identificar y evaluar una serie de indicadores bajo criterios específicos, medibles, focalizados y realistas sobre actividades que generan beneficios directos e indirectos y que tienen un alcance mayor a los beneficios de carbono.</a:t>
            </a:r>
          </a:p>
        </p:txBody>
      </p:sp>
      <p:pic>
        <p:nvPicPr>
          <p:cNvPr id="39" name="Imagen 38">
            <a:extLst>
              <a:ext uri="{FF2B5EF4-FFF2-40B4-BE49-F238E27FC236}">
                <a16:creationId xmlns:a16="http://schemas.microsoft.com/office/drawing/2014/main" id="{3FC2F7C3-2F12-4E06-8896-296E90970D2C}"/>
              </a:ext>
            </a:extLst>
          </p:cNvPr>
          <p:cNvPicPr>
            <a:picLocks noChangeAspect="1"/>
          </p:cNvPicPr>
          <p:nvPr/>
        </p:nvPicPr>
        <p:blipFill>
          <a:blip r:embed="rId6"/>
          <a:stretch>
            <a:fillRect/>
          </a:stretch>
        </p:blipFill>
        <p:spPr>
          <a:xfrm>
            <a:off x="3456236" y="4130550"/>
            <a:ext cx="833259" cy="837246"/>
          </a:xfrm>
          <a:prstGeom prst="rect">
            <a:avLst/>
          </a:prstGeom>
          <a:ln>
            <a:solidFill>
              <a:schemeClr val="accent1">
                <a:lumMod val="40000"/>
                <a:lumOff val="60000"/>
              </a:schemeClr>
            </a:solidFill>
          </a:ln>
        </p:spPr>
      </p:pic>
      <p:pic>
        <p:nvPicPr>
          <p:cNvPr id="40" name="Imagen 39">
            <a:extLst>
              <a:ext uri="{FF2B5EF4-FFF2-40B4-BE49-F238E27FC236}">
                <a16:creationId xmlns:a16="http://schemas.microsoft.com/office/drawing/2014/main" id="{22297927-DF9A-4BA0-8468-EE9F47143947}"/>
              </a:ext>
            </a:extLst>
          </p:cNvPr>
          <p:cNvPicPr>
            <a:picLocks noChangeAspect="1"/>
          </p:cNvPicPr>
          <p:nvPr/>
        </p:nvPicPr>
        <p:blipFill rotWithShape="1">
          <a:blip r:embed="rId3"/>
          <a:srcRect t="65099" b="30429"/>
          <a:stretch/>
        </p:blipFill>
        <p:spPr>
          <a:xfrm>
            <a:off x="108856" y="5695155"/>
            <a:ext cx="5192795" cy="427991"/>
          </a:xfrm>
          <a:prstGeom prst="rect">
            <a:avLst/>
          </a:prstGeom>
        </p:spPr>
      </p:pic>
      <p:sp>
        <p:nvSpPr>
          <p:cNvPr id="41" name="Rectángulo 40">
            <a:extLst>
              <a:ext uri="{FF2B5EF4-FFF2-40B4-BE49-F238E27FC236}">
                <a16:creationId xmlns:a16="http://schemas.microsoft.com/office/drawing/2014/main" id="{538C0069-1B87-4C4E-88AB-E112751D40C8}"/>
              </a:ext>
            </a:extLst>
          </p:cNvPr>
          <p:cNvSpPr/>
          <p:nvPr/>
        </p:nvSpPr>
        <p:spPr>
          <a:xfrm>
            <a:off x="5412686" y="5511132"/>
            <a:ext cx="6670456" cy="738664"/>
          </a:xfrm>
          <a:prstGeom prst="rect">
            <a:avLst/>
          </a:prstGeom>
          <a:ln>
            <a:solidFill>
              <a:schemeClr val="accent1">
                <a:lumMod val="40000"/>
                <a:lumOff val="60000"/>
              </a:schemeClr>
            </a:solidFill>
          </a:ln>
        </p:spPr>
        <p:txBody>
          <a:bodyPr wrap="square">
            <a:spAutoFit/>
          </a:bodyPr>
          <a:lstStyle/>
          <a:p>
            <a:pPr algn="just"/>
            <a:r>
              <a:rPr lang="es-CL" sz="1400" dirty="0"/>
              <a:t>Aplicación informática en el cual se registran los proyectos REDD+ y se evidencian sus operaciones realizadas y los resultados obtenidos por cada uno de los desarrolladores de proyectos tanto en su etapa inicial como en su evolución posterior. </a:t>
            </a:r>
          </a:p>
        </p:txBody>
      </p:sp>
      <p:pic>
        <p:nvPicPr>
          <p:cNvPr id="42" name="Imagen 41">
            <a:extLst>
              <a:ext uri="{FF2B5EF4-FFF2-40B4-BE49-F238E27FC236}">
                <a16:creationId xmlns:a16="http://schemas.microsoft.com/office/drawing/2014/main" id="{BF6DB6A4-B9A7-40C0-8353-0809D7126C29}"/>
              </a:ext>
            </a:extLst>
          </p:cNvPr>
          <p:cNvPicPr>
            <a:picLocks noChangeAspect="1"/>
          </p:cNvPicPr>
          <p:nvPr/>
        </p:nvPicPr>
        <p:blipFill>
          <a:blip r:embed="rId7"/>
          <a:stretch>
            <a:fillRect/>
          </a:stretch>
        </p:blipFill>
        <p:spPr>
          <a:xfrm>
            <a:off x="3456237" y="5405165"/>
            <a:ext cx="875728" cy="925298"/>
          </a:xfrm>
          <a:prstGeom prst="rect">
            <a:avLst/>
          </a:prstGeom>
          <a:ln>
            <a:solidFill>
              <a:schemeClr val="accent1">
                <a:lumMod val="40000"/>
                <a:lumOff val="60000"/>
              </a:schemeClr>
            </a:solidFill>
          </a:ln>
        </p:spPr>
      </p:pic>
      <p:sp>
        <p:nvSpPr>
          <p:cNvPr id="43" name="CuadroTexto 42">
            <a:extLst>
              <a:ext uri="{FF2B5EF4-FFF2-40B4-BE49-F238E27FC236}">
                <a16:creationId xmlns:a16="http://schemas.microsoft.com/office/drawing/2014/main" id="{1F2197AE-30C4-4186-A25C-DDE6E8E486AC}"/>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4 cajas</a:t>
            </a:r>
          </a:p>
        </p:txBody>
      </p:sp>
    </p:spTree>
    <p:extLst>
      <p:ext uri="{BB962C8B-B14F-4D97-AF65-F5344CB8AC3E}">
        <p14:creationId xmlns:p14="http://schemas.microsoft.com/office/powerpoint/2010/main" val="2932511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7719E20-E596-4E63-AEA0-6519BCC23752}"/>
              </a:ext>
            </a:extLst>
          </p:cNvPr>
          <p:cNvPicPr>
            <a:picLocks noChangeAspect="1"/>
          </p:cNvPicPr>
          <p:nvPr/>
        </p:nvPicPr>
        <p:blipFill rotWithShape="1">
          <a:blip r:embed="rId2"/>
          <a:srcRect b="74247"/>
          <a:stretch/>
        </p:blipFill>
        <p:spPr>
          <a:xfrm>
            <a:off x="108858" y="0"/>
            <a:ext cx="7946571" cy="936171"/>
          </a:xfrm>
          <a:prstGeom prst="rect">
            <a:avLst/>
          </a:prstGeom>
        </p:spPr>
      </p:pic>
      <p:sp>
        <p:nvSpPr>
          <p:cNvPr id="43" name="CuadroTexto 42">
            <a:extLst>
              <a:ext uri="{FF2B5EF4-FFF2-40B4-BE49-F238E27FC236}">
                <a16:creationId xmlns:a16="http://schemas.microsoft.com/office/drawing/2014/main" id="{1F2197AE-30C4-4186-A25C-DDE6E8E486AC}"/>
              </a:ext>
            </a:extLst>
          </p:cNvPr>
          <p:cNvSpPr txBox="1"/>
          <p:nvPr/>
        </p:nvSpPr>
        <p:spPr>
          <a:xfrm>
            <a:off x="11280797" y="68826"/>
            <a:ext cx="827727" cy="369332"/>
          </a:xfrm>
          <a:prstGeom prst="rect">
            <a:avLst/>
          </a:prstGeom>
          <a:solidFill>
            <a:srgbClr val="C00000"/>
          </a:solidFill>
        </p:spPr>
        <p:txBody>
          <a:bodyPr wrap="none" rtlCol="0">
            <a:spAutoFit/>
          </a:bodyPr>
          <a:lstStyle/>
          <a:p>
            <a:r>
              <a:rPr lang="es-CL" b="1" dirty="0">
                <a:solidFill>
                  <a:schemeClr val="bg1"/>
                </a:solidFill>
              </a:rPr>
              <a:t>5 cajas</a:t>
            </a:r>
          </a:p>
        </p:txBody>
      </p:sp>
      <p:pic>
        <p:nvPicPr>
          <p:cNvPr id="16" name="Imagen 15">
            <a:extLst>
              <a:ext uri="{FF2B5EF4-FFF2-40B4-BE49-F238E27FC236}">
                <a16:creationId xmlns:a16="http://schemas.microsoft.com/office/drawing/2014/main" id="{FC6001F9-0D4A-446B-9037-BDA7406C7E7C}"/>
              </a:ext>
            </a:extLst>
          </p:cNvPr>
          <p:cNvPicPr>
            <a:picLocks noChangeAspect="1"/>
          </p:cNvPicPr>
          <p:nvPr/>
        </p:nvPicPr>
        <p:blipFill rotWithShape="1">
          <a:blip r:embed="rId3"/>
          <a:srcRect t="70988" b="25894"/>
          <a:stretch/>
        </p:blipFill>
        <p:spPr>
          <a:xfrm>
            <a:off x="108858" y="1467666"/>
            <a:ext cx="5179950" cy="297624"/>
          </a:xfrm>
          <a:prstGeom prst="rect">
            <a:avLst/>
          </a:prstGeom>
        </p:spPr>
      </p:pic>
      <p:pic>
        <p:nvPicPr>
          <p:cNvPr id="18" name="Imagen 17">
            <a:extLst>
              <a:ext uri="{FF2B5EF4-FFF2-40B4-BE49-F238E27FC236}">
                <a16:creationId xmlns:a16="http://schemas.microsoft.com/office/drawing/2014/main" id="{64361628-518B-4990-9656-9F307079A608}"/>
              </a:ext>
            </a:extLst>
          </p:cNvPr>
          <p:cNvPicPr>
            <a:picLocks noChangeAspect="1"/>
          </p:cNvPicPr>
          <p:nvPr/>
        </p:nvPicPr>
        <p:blipFill>
          <a:blip r:embed="rId4"/>
          <a:stretch>
            <a:fillRect/>
          </a:stretch>
        </p:blipFill>
        <p:spPr>
          <a:xfrm>
            <a:off x="3458681" y="1173397"/>
            <a:ext cx="779185" cy="822174"/>
          </a:xfrm>
          <a:prstGeom prst="rect">
            <a:avLst/>
          </a:prstGeom>
          <a:ln>
            <a:solidFill>
              <a:schemeClr val="accent1">
                <a:lumMod val="40000"/>
                <a:lumOff val="60000"/>
              </a:schemeClr>
            </a:solidFill>
          </a:ln>
        </p:spPr>
      </p:pic>
      <p:sp>
        <p:nvSpPr>
          <p:cNvPr id="19" name="Rectángulo 18">
            <a:extLst>
              <a:ext uri="{FF2B5EF4-FFF2-40B4-BE49-F238E27FC236}">
                <a16:creationId xmlns:a16="http://schemas.microsoft.com/office/drawing/2014/main" id="{0F9699FB-96C3-4E93-97DA-477BFBC6F666}"/>
              </a:ext>
            </a:extLst>
          </p:cNvPr>
          <p:cNvSpPr/>
          <p:nvPr/>
        </p:nvSpPr>
        <p:spPr>
          <a:xfrm>
            <a:off x="5412526" y="1139424"/>
            <a:ext cx="6670616" cy="954107"/>
          </a:xfrm>
          <a:prstGeom prst="rect">
            <a:avLst/>
          </a:prstGeom>
          <a:ln>
            <a:solidFill>
              <a:schemeClr val="accent1">
                <a:lumMod val="40000"/>
                <a:lumOff val="60000"/>
              </a:schemeClr>
            </a:solidFill>
          </a:ln>
        </p:spPr>
        <p:txBody>
          <a:bodyPr wrap="square">
            <a:spAutoFit/>
          </a:bodyPr>
          <a:lstStyle/>
          <a:p>
            <a:pPr algn="just"/>
            <a:r>
              <a:rPr lang="es-CL" sz="1400" dirty="0"/>
              <a:t>Aplicación informática mediante la cual se pone a disposición de la población un espacio para presentar sus opiniones, reclamos y sugerencias, y que éstas, a su vez, puedan ser atendidas de manera temprana y de forma clara y efectiva con fin de minimizar los riesgos de conflictos al implementar la Estrategia Nacional REDD+.</a:t>
            </a:r>
          </a:p>
        </p:txBody>
      </p:sp>
      <p:pic>
        <p:nvPicPr>
          <p:cNvPr id="20" name="Imagen 19">
            <a:extLst>
              <a:ext uri="{FF2B5EF4-FFF2-40B4-BE49-F238E27FC236}">
                <a16:creationId xmlns:a16="http://schemas.microsoft.com/office/drawing/2014/main" id="{D49E218D-2E68-4BEF-B67D-78213F72A9F0}"/>
              </a:ext>
            </a:extLst>
          </p:cNvPr>
          <p:cNvPicPr>
            <a:picLocks noChangeAspect="1"/>
          </p:cNvPicPr>
          <p:nvPr/>
        </p:nvPicPr>
        <p:blipFill rotWithShape="1">
          <a:blip r:embed="rId3"/>
          <a:srcRect t="76704" b="19659"/>
          <a:stretch/>
        </p:blipFill>
        <p:spPr>
          <a:xfrm>
            <a:off x="108857" y="2572379"/>
            <a:ext cx="5179949" cy="347227"/>
          </a:xfrm>
          <a:prstGeom prst="rect">
            <a:avLst/>
          </a:prstGeom>
        </p:spPr>
      </p:pic>
      <p:sp>
        <p:nvSpPr>
          <p:cNvPr id="21" name="Rectángulo 20">
            <a:extLst>
              <a:ext uri="{FF2B5EF4-FFF2-40B4-BE49-F238E27FC236}">
                <a16:creationId xmlns:a16="http://schemas.microsoft.com/office/drawing/2014/main" id="{32A61301-5C62-4BFA-9EAD-665A18D1D3D3}"/>
              </a:ext>
            </a:extLst>
          </p:cNvPr>
          <p:cNvSpPr/>
          <p:nvPr/>
        </p:nvSpPr>
        <p:spPr>
          <a:xfrm>
            <a:off x="5412526" y="2425465"/>
            <a:ext cx="6670616" cy="738664"/>
          </a:xfrm>
          <a:prstGeom prst="rect">
            <a:avLst/>
          </a:prstGeom>
          <a:ln>
            <a:solidFill>
              <a:schemeClr val="accent1">
                <a:lumMod val="40000"/>
                <a:lumOff val="60000"/>
              </a:schemeClr>
            </a:solidFill>
          </a:ln>
        </p:spPr>
        <p:txBody>
          <a:bodyPr wrap="square">
            <a:spAutoFit/>
          </a:bodyPr>
          <a:lstStyle/>
          <a:p>
            <a:pPr algn="just"/>
            <a:r>
              <a:rPr lang="es-CL" sz="1400" dirty="0"/>
              <a:t>Aplicación informática para estimar el potencial de absorción de CO</a:t>
            </a:r>
            <a:r>
              <a:rPr lang="es-CL" sz="1400" baseline="-25000" dirty="0"/>
              <a:t>2</a:t>
            </a:r>
            <a:r>
              <a:rPr lang="es-CL" sz="1400" dirty="0"/>
              <a:t> para diferentes tipos de bosque y diferentes actividades como ser restauración forestal, enriquecimiento y </a:t>
            </a:r>
            <a:r>
              <a:rPr lang="es-CL" sz="1400" dirty="0" err="1"/>
              <a:t>completación</a:t>
            </a:r>
            <a:r>
              <a:rPr lang="es-CL" sz="1400" dirty="0"/>
              <a:t> forestal, sistemas agroforestales, entre otros.</a:t>
            </a:r>
          </a:p>
        </p:txBody>
      </p:sp>
      <p:pic>
        <p:nvPicPr>
          <p:cNvPr id="22" name="Imagen 21">
            <a:extLst>
              <a:ext uri="{FF2B5EF4-FFF2-40B4-BE49-F238E27FC236}">
                <a16:creationId xmlns:a16="http://schemas.microsoft.com/office/drawing/2014/main" id="{CEE3E642-A1E4-4FD5-97CF-003D50ABC280}"/>
              </a:ext>
            </a:extLst>
          </p:cNvPr>
          <p:cNvPicPr>
            <a:picLocks noChangeAspect="1"/>
          </p:cNvPicPr>
          <p:nvPr/>
        </p:nvPicPr>
        <p:blipFill rotWithShape="1">
          <a:blip r:embed="rId3"/>
          <a:srcRect t="80341" b="16022"/>
          <a:stretch/>
        </p:blipFill>
        <p:spPr>
          <a:xfrm>
            <a:off x="108856" y="3621187"/>
            <a:ext cx="5179943" cy="347227"/>
          </a:xfrm>
          <a:prstGeom prst="rect">
            <a:avLst/>
          </a:prstGeom>
        </p:spPr>
      </p:pic>
      <p:sp>
        <p:nvSpPr>
          <p:cNvPr id="23" name="Rectángulo 22">
            <a:extLst>
              <a:ext uri="{FF2B5EF4-FFF2-40B4-BE49-F238E27FC236}">
                <a16:creationId xmlns:a16="http://schemas.microsoft.com/office/drawing/2014/main" id="{A5067CDC-31A3-46F9-A1FD-D9DB205E6AFF}"/>
              </a:ext>
            </a:extLst>
          </p:cNvPr>
          <p:cNvSpPr/>
          <p:nvPr/>
        </p:nvSpPr>
        <p:spPr>
          <a:xfrm>
            <a:off x="5426110" y="4395138"/>
            <a:ext cx="6670616" cy="738664"/>
          </a:xfrm>
          <a:prstGeom prst="rect">
            <a:avLst/>
          </a:prstGeom>
          <a:ln>
            <a:solidFill>
              <a:schemeClr val="accent1">
                <a:lumMod val="40000"/>
                <a:lumOff val="60000"/>
              </a:schemeClr>
            </a:solidFill>
          </a:ln>
        </p:spPr>
        <p:txBody>
          <a:bodyPr wrap="square">
            <a:spAutoFit/>
          </a:bodyPr>
          <a:lstStyle/>
          <a:p>
            <a:pPr algn="just"/>
            <a:r>
              <a:rPr lang="es-CL" sz="1400" dirty="0"/>
              <a:t>Aplicación informática mediante la cual se identifica el rol que ejercen las entidades públicas y privadas para hacer cumplir las decisiones sobre la ordenación, uso y conservación de los bosques en todas las fases de REDD+.</a:t>
            </a:r>
          </a:p>
        </p:txBody>
      </p:sp>
      <p:pic>
        <p:nvPicPr>
          <p:cNvPr id="25" name="Imagen 24">
            <a:extLst>
              <a:ext uri="{FF2B5EF4-FFF2-40B4-BE49-F238E27FC236}">
                <a16:creationId xmlns:a16="http://schemas.microsoft.com/office/drawing/2014/main" id="{102B5F66-E5E4-486C-8EB5-662F17335563}"/>
              </a:ext>
            </a:extLst>
          </p:cNvPr>
          <p:cNvPicPr>
            <a:picLocks noChangeAspect="1"/>
          </p:cNvPicPr>
          <p:nvPr/>
        </p:nvPicPr>
        <p:blipFill rotWithShape="1">
          <a:blip r:embed="rId3"/>
          <a:srcRect t="83863" b="12384"/>
          <a:stretch/>
        </p:blipFill>
        <p:spPr>
          <a:xfrm>
            <a:off x="108856" y="4669995"/>
            <a:ext cx="5179942" cy="358250"/>
          </a:xfrm>
          <a:prstGeom prst="rect">
            <a:avLst/>
          </a:prstGeom>
        </p:spPr>
      </p:pic>
      <p:sp>
        <p:nvSpPr>
          <p:cNvPr id="27" name="Rectángulo 26">
            <a:extLst>
              <a:ext uri="{FF2B5EF4-FFF2-40B4-BE49-F238E27FC236}">
                <a16:creationId xmlns:a16="http://schemas.microsoft.com/office/drawing/2014/main" id="{83D2A21A-59C6-4B4F-8ADA-23C2E09642B8}"/>
              </a:ext>
            </a:extLst>
          </p:cNvPr>
          <p:cNvSpPr/>
          <p:nvPr/>
        </p:nvSpPr>
        <p:spPr>
          <a:xfrm>
            <a:off x="5412526" y="3455871"/>
            <a:ext cx="6670616" cy="738664"/>
          </a:xfrm>
          <a:prstGeom prst="rect">
            <a:avLst/>
          </a:prstGeom>
          <a:ln>
            <a:solidFill>
              <a:schemeClr val="accent1">
                <a:lumMod val="40000"/>
                <a:lumOff val="60000"/>
              </a:schemeClr>
            </a:solidFill>
          </a:ln>
        </p:spPr>
        <p:txBody>
          <a:bodyPr wrap="square">
            <a:spAutoFit/>
          </a:bodyPr>
          <a:lstStyle/>
          <a:p>
            <a:pPr algn="just"/>
            <a:r>
              <a:rPr lang="es-CL" sz="1400" dirty="0"/>
              <a:t>Aplicación informática que permite conocer sobre los actores relevantes del mecanismo REDD+ de Guatemala que impulsan y rigen el marco político-normativo y los procesos de planificación y toma de decisión</a:t>
            </a:r>
          </a:p>
        </p:txBody>
      </p:sp>
      <p:pic>
        <p:nvPicPr>
          <p:cNvPr id="28" name="Imagen 27">
            <a:extLst>
              <a:ext uri="{FF2B5EF4-FFF2-40B4-BE49-F238E27FC236}">
                <a16:creationId xmlns:a16="http://schemas.microsoft.com/office/drawing/2014/main" id="{4776309C-2EB8-406A-B179-55F2FDD26E81}"/>
              </a:ext>
            </a:extLst>
          </p:cNvPr>
          <p:cNvPicPr>
            <a:picLocks noChangeAspect="1"/>
          </p:cNvPicPr>
          <p:nvPr/>
        </p:nvPicPr>
        <p:blipFill rotWithShape="1">
          <a:blip r:embed="rId3"/>
          <a:srcRect t="89694" b="7881"/>
          <a:stretch/>
        </p:blipFill>
        <p:spPr>
          <a:xfrm>
            <a:off x="108846" y="5824311"/>
            <a:ext cx="5179941" cy="231485"/>
          </a:xfrm>
          <a:prstGeom prst="rect">
            <a:avLst/>
          </a:prstGeom>
        </p:spPr>
      </p:pic>
      <p:pic>
        <p:nvPicPr>
          <p:cNvPr id="29" name="Imagen 28">
            <a:extLst>
              <a:ext uri="{FF2B5EF4-FFF2-40B4-BE49-F238E27FC236}">
                <a16:creationId xmlns:a16="http://schemas.microsoft.com/office/drawing/2014/main" id="{324AF62F-8602-43BB-868A-85B26594BAA7}"/>
              </a:ext>
            </a:extLst>
          </p:cNvPr>
          <p:cNvPicPr>
            <a:picLocks noChangeAspect="1"/>
          </p:cNvPicPr>
          <p:nvPr/>
        </p:nvPicPr>
        <p:blipFill>
          <a:blip r:embed="rId5"/>
          <a:stretch>
            <a:fillRect/>
          </a:stretch>
        </p:blipFill>
        <p:spPr>
          <a:xfrm>
            <a:off x="3458681" y="5476849"/>
            <a:ext cx="779185" cy="834446"/>
          </a:xfrm>
          <a:prstGeom prst="rect">
            <a:avLst/>
          </a:prstGeom>
          <a:ln>
            <a:solidFill>
              <a:schemeClr val="accent1">
                <a:lumMod val="40000"/>
                <a:lumOff val="60000"/>
              </a:schemeClr>
            </a:solidFill>
          </a:ln>
        </p:spPr>
      </p:pic>
      <p:sp>
        <p:nvSpPr>
          <p:cNvPr id="30" name="Rectángulo 29">
            <a:extLst>
              <a:ext uri="{FF2B5EF4-FFF2-40B4-BE49-F238E27FC236}">
                <a16:creationId xmlns:a16="http://schemas.microsoft.com/office/drawing/2014/main" id="{B51147E5-6F3E-4053-8852-B3E176D5A63F}"/>
              </a:ext>
            </a:extLst>
          </p:cNvPr>
          <p:cNvSpPr/>
          <p:nvPr/>
        </p:nvSpPr>
        <p:spPr>
          <a:xfrm>
            <a:off x="5426110" y="5425544"/>
            <a:ext cx="6670616" cy="738664"/>
          </a:xfrm>
          <a:prstGeom prst="rect">
            <a:avLst/>
          </a:prstGeom>
          <a:ln>
            <a:solidFill>
              <a:schemeClr val="accent1">
                <a:lumMod val="40000"/>
                <a:lumOff val="60000"/>
              </a:schemeClr>
            </a:solidFill>
          </a:ln>
        </p:spPr>
        <p:txBody>
          <a:bodyPr wrap="square">
            <a:spAutoFit/>
          </a:bodyPr>
          <a:lstStyle/>
          <a:p>
            <a:pPr algn="just"/>
            <a:r>
              <a:rPr lang="es-CL" sz="1400" dirty="0"/>
              <a:t>Aplicación informática que describe las diferentes especies forestales del país según sus características de crecimiento, su clasificación taxonómicas, botánica, ecológica, edafoclimáticas y usos; adicionalmente, contiene una distribución espacial de la especie.</a:t>
            </a:r>
          </a:p>
        </p:txBody>
      </p:sp>
    </p:spTree>
    <p:extLst>
      <p:ext uri="{BB962C8B-B14F-4D97-AF65-F5344CB8AC3E}">
        <p14:creationId xmlns:p14="http://schemas.microsoft.com/office/powerpoint/2010/main" val="292015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n 40">
            <a:extLst>
              <a:ext uri="{FF2B5EF4-FFF2-40B4-BE49-F238E27FC236}">
                <a16:creationId xmlns:a16="http://schemas.microsoft.com/office/drawing/2014/main" id="{AB36A83B-A3B3-4071-989D-86BFE7586EEF}"/>
              </a:ext>
            </a:extLst>
          </p:cNvPr>
          <p:cNvPicPr>
            <a:picLocks noChangeAspect="1"/>
          </p:cNvPicPr>
          <p:nvPr/>
        </p:nvPicPr>
        <p:blipFill rotWithShape="1">
          <a:blip r:embed="rId2"/>
          <a:srcRect t="98014"/>
          <a:stretch/>
        </p:blipFill>
        <p:spPr>
          <a:xfrm>
            <a:off x="170322" y="5942542"/>
            <a:ext cx="5179949" cy="189699"/>
          </a:xfrm>
          <a:prstGeom prst="rect">
            <a:avLst/>
          </a:prstGeom>
        </p:spPr>
      </p:pic>
      <p:pic>
        <p:nvPicPr>
          <p:cNvPr id="4" name="Imagen 3">
            <a:extLst>
              <a:ext uri="{FF2B5EF4-FFF2-40B4-BE49-F238E27FC236}">
                <a16:creationId xmlns:a16="http://schemas.microsoft.com/office/drawing/2014/main" id="{B7719E20-E596-4E63-AEA0-6519BCC23752}"/>
              </a:ext>
            </a:extLst>
          </p:cNvPr>
          <p:cNvPicPr>
            <a:picLocks noChangeAspect="1"/>
          </p:cNvPicPr>
          <p:nvPr/>
        </p:nvPicPr>
        <p:blipFill rotWithShape="1">
          <a:blip r:embed="rId3"/>
          <a:srcRect b="74247"/>
          <a:stretch/>
        </p:blipFill>
        <p:spPr>
          <a:xfrm>
            <a:off x="108858" y="0"/>
            <a:ext cx="7946571" cy="936171"/>
          </a:xfrm>
          <a:prstGeom prst="rect">
            <a:avLst/>
          </a:prstGeom>
        </p:spPr>
      </p:pic>
      <p:sp>
        <p:nvSpPr>
          <p:cNvPr id="43" name="CuadroTexto 42">
            <a:extLst>
              <a:ext uri="{FF2B5EF4-FFF2-40B4-BE49-F238E27FC236}">
                <a16:creationId xmlns:a16="http://schemas.microsoft.com/office/drawing/2014/main" id="{1F2197AE-30C4-4186-A25C-DDE6E8E486AC}"/>
              </a:ext>
            </a:extLst>
          </p:cNvPr>
          <p:cNvSpPr txBox="1"/>
          <p:nvPr/>
        </p:nvSpPr>
        <p:spPr>
          <a:xfrm>
            <a:off x="11280797" y="68826"/>
            <a:ext cx="827727" cy="369332"/>
          </a:xfrm>
          <a:prstGeom prst="rect">
            <a:avLst/>
          </a:prstGeom>
          <a:solidFill>
            <a:srgbClr val="C00000"/>
          </a:solidFill>
        </p:spPr>
        <p:txBody>
          <a:bodyPr wrap="none" rtlCol="0">
            <a:spAutoFit/>
          </a:bodyPr>
          <a:lstStyle/>
          <a:p>
            <a:r>
              <a:rPr lang="es-CL" b="1" dirty="0">
                <a:solidFill>
                  <a:schemeClr val="bg1"/>
                </a:solidFill>
              </a:rPr>
              <a:t>5 cajas</a:t>
            </a:r>
          </a:p>
        </p:txBody>
      </p:sp>
      <p:pic>
        <p:nvPicPr>
          <p:cNvPr id="17" name="Imagen 16">
            <a:extLst>
              <a:ext uri="{FF2B5EF4-FFF2-40B4-BE49-F238E27FC236}">
                <a16:creationId xmlns:a16="http://schemas.microsoft.com/office/drawing/2014/main" id="{D4506E67-AC93-4FFC-BA4E-E85F4EE77AAC}"/>
              </a:ext>
            </a:extLst>
          </p:cNvPr>
          <p:cNvPicPr>
            <a:picLocks noChangeAspect="1"/>
          </p:cNvPicPr>
          <p:nvPr/>
        </p:nvPicPr>
        <p:blipFill rotWithShape="1">
          <a:blip r:embed="rId2"/>
          <a:srcRect t="93158" b="4763"/>
          <a:stretch/>
        </p:blipFill>
        <p:spPr>
          <a:xfrm>
            <a:off x="108858" y="1616477"/>
            <a:ext cx="5179949" cy="198416"/>
          </a:xfrm>
          <a:prstGeom prst="rect">
            <a:avLst/>
          </a:prstGeom>
        </p:spPr>
      </p:pic>
      <p:pic>
        <p:nvPicPr>
          <p:cNvPr id="24" name="Imagen 23">
            <a:extLst>
              <a:ext uri="{FF2B5EF4-FFF2-40B4-BE49-F238E27FC236}">
                <a16:creationId xmlns:a16="http://schemas.microsoft.com/office/drawing/2014/main" id="{DAB498AC-82D9-47A5-AD4A-06DB1A26411C}"/>
              </a:ext>
            </a:extLst>
          </p:cNvPr>
          <p:cNvPicPr>
            <a:picLocks noChangeAspect="1"/>
          </p:cNvPicPr>
          <p:nvPr/>
        </p:nvPicPr>
        <p:blipFill rotWithShape="1">
          <a:blip r:embed="rId4"/>
          <a:srcRect l="34116" t="41442" r="50086" b="29640"/>
          <a:stretch/>
        </p:blipFill>
        <p:spPr>
          <a:xfrm>
            <a:off x="3454348" y="1213177"/>
            <a:ext cx="957158" cy="1005016"/>
          </a:xfrm>
          <a:prstGeom prst="rect">
            <a:avLst/>
          </a:prstGeom>
          <a:ln>
            <a:solidFill>
              <a:schemeClr val="accent1">
                <a:lumMod val="40000"/>
                <a:lumOff val="60000"/>
              </a:schemeClr>
            </a:solidFill>
          </a:ln>
        </p:spPr>
      </p:pic>
      <p:sp>
        <p:nvSpPr>
          <p:cNvPr id="26" name="Rectángulo 25">
            <a:extLst>
              <a:ext uri="{FF2B5EF4-FFF2-40B4-BE49-F238E27FC236}">
                <a16:creationId xmlns:a16="http://schemas.microsoft.com/office/drawing/2014/main" id="{177E5E64-2180-4818-929E-FCF493289560}"/>
              </a:ext>
            </a:extLst>
          </p:cNvPr>
          <p:cNvSpPr/>
          <p:nvPr/>
        </p:nvSpPr>
        <p:spPr>
          <a:xfrm>
            <a:off x="5437908" y="1346353"/>
            <a:ext cx="6670616" cy="738664"/>
          </a:xfrm>
          <a:prstGeom prst="rect">
            <a:avLst/>
          </a:prstGeom>
          <a:ln>
            <a:solidFill>
              <a:schemeClr val="accent1">
                <a:lumMod val="40000"/>
                <a:lumOff val="60000"/>
              </a:schemeClr>
            </a:solidFill>
          </a:ln>
        </p:spPr>
        <p:txBody>
          <a:bodyPr wrap="square">
            <a:spAutoFit/>
          </a:bodyPr>
          <a:lstStyle/>
          <a:p>
            <a:pPr algn="just"/>
            <a:r>
              <a:rPr lang="es-CL" sz="1400" dirty="0"/>
              <a:t>Herramienta de tipo geoportal que contiene resultados de la dinámica espacio temporal de las pérdidas y ganancias de la cobertura forestal basados en algoritmos de procesamiento digital aplicados en la nube de Google Earth Engine (GEE). </a:t>
            </a:r>
          </a:p>
        </p:txBody>
      </p:sp>
      <p:pic>
        <p:nvPicPr>
          <p:cNvPr id="31" name="Imagen 30">
            <a:extLst>
              <a:ext uri="{FF2B5EF4-FFF2-40B4-BE49-F238E27FC236}">
                <a16:creationId xmlns:a16="http://schemas.microsoft.com/office/drawing/2014/main" id="{C7E2D8CC-18CB-45A0-87E6-BE6F45D05659}"/>
              </a:ext>
            </a:extLst>
          </p:cNvPr>
          <p:cNvPicPr>
            <a:picLocks noChangeAspect="1"/>
          </p:cNvPicPr>
          <p:nvPr/>
        </p:nvPicPr>
        <p:blipFill rotWithShape="1">
          <a:blip r:embed="rId2"/>
          <a:srcRect t="94717" b="3314"/>
          <a:stretch/>
        </p:blipFill>
        <p:spPr>
          <a:xfrm>
            <a:off x="108857" y="2769629"/>
            <a:ext cx="5179949" cy="187996"/>
          </a:xfrm>
          <a:prstGeom prst="rect">
            <a:avLst/>
          </a:prstGeom>
        </p:spPr>
      </p:pic>
      <p:pic>
        <p:nvPicPr>
          <p:cNvPr id="32" name="Imagen 31">
            <a:extLst>
              <a:ext uri="{FF2B5EF4-FFF2-40B4-BE49-F238E27FC236}">
                <a16:creationId xmlns:a16="http://schemas.microsoft.com/office/drawing/2014/main" id="{5C84FFDA-A8D9-40C4-B6EA-E1B72A26AF89}"/>
              </a:ext>
            </a:extLst>
          </p:cNvPr>
          <p:cNvPicPr>
            <a:picLocks noChangeAspect="1"/>
          </p:cNvPicPr>
          <p:nvPr/>
        </p:nvPicPr>
        <p:blipFill rotWithShape="1">
          <a:blip r:embed="rId4"/>
          <a:srcRect l="16642" t="41114" r="66463" b="30474"/>
          <a:stretch/>
        </p:blipFill>
        <p:spPr>
          <a:xfrm>
            <a:off x="3464676" y="2303659"/>
            <a:ext cx="957158" cy="923330"/>
          </a:xfrm>
          <a:prstGeom prst="rect">
            <a:avLst/>
          </a:prstGeom>
          <a:ln>
            <a:solidFill>
              <a:schemeClr val="accent1">
                <a:lumMod val="40000"/>
                <a:lumOff val="60000"/>
              </a:schemeClr>
            </a:solidFill>
          </a:ln>
        </p:spPr>
      </p:pic>
      <p:sp>
        <p:nvSpPr>
          <p:cNvPr id="33" name="Rectángulo 32">
            <a:extLst>
              <a:ext uri="{FF2B5EF4-FFF2-40B4-BE49-F238E27FC236}">
                <a16:creationId xmlns:a16="http://schemas.microsoft.com/office/drawing/2014/main" id="{06633C33-0D18-4B3D-849F-C3E28382B407}"/>
              </a:ext>
            </a:extLst>
          </p:cNvPr>
          <p:cNvSpPr/>
          <p:nvPr/>
        </p:nvSpPr>
        <p:spPr>
          <a:xfrm>
            <a:off x="5437908" y="2303657"/>
            <a:ext cx="6670616" cy="954107"/>
          </a:xfrm>
          <a:prstGeom prst="rect">
            <a:avLst/>
          </a:prstGeom>
          <a:ln>
            <a:solidFill>
              <a:schemeClr val="accent1">
                <a:lumMod val="40000"/>
                <a:lumOff val="60000"/>
              </a:schemeClr>
            </a:solidFill>
          </a:ln>
        </p:spPr>
        <p:txBody>
          <a:bodyPr wrap="square">
            <a:spAutoFit/>
          </a:bodyPr>
          <a:lstStyle/>
          <a:p>
            <a:pPr algn="just"/>
            <a:r>
              <a:rPr lang="es-CL" sz="1400" dirty="0"/>
              <a:t>Herramienta de tipo geoportal que contiene elementos de análisis para el monitoreo de puntos de calor, cicatrices de fuego, índices de combustión e índice de áreas quemada basados en algoritmos de procesamiento digital aplicados en la nube de Google Earth Engine (GEE). </a:t>
            </a:r>
          </a:p>
        </p:txBody>
      </p:sp>
      <p:pic>
        <p:nvPicPr>
          <p:cNvPr id="34" name="Imagen 33">
            <a:extLst>
              <a:ext uri="{FF2B5EF4-FFF2-40B4-BE49-F238E27FC236}">
                <a16:creationId xmlns:a16="http://schemas.microsoft.com/office/drawing/2014/main" id="{33DF369C-779D-40FB-9CE6-948FF361DAC4}"/>
              </a:ext>
            </a:extLst>
          </p:cNvPr>
          <p:cNvPicPr>
            <a:picLocks noChangeAspect="1"/>
          </p:cNvPicPr>
          <p:nvPr/>
        </p:nvPicPr>
        <p:blipFill rotWithShape="1">
          <a:blip r:embed="rId2"/>
          <a:srcRect t="98014"/>
          <a:stretch/>
        </p:blipFill>
        <p:spPr>
          <a:xfrm>
            <a:off x="108857" y="4711634"/>
            <a:ext cx="5179949" cy="189699"/>
          </a:xfrm>
          <a:prstGeom prst="rect">
            <a:avLst/>
          </a:prstGeom>
        </p:spPr>
      </p:pic>
      <p:pic>
        <p:nvPicPr>
          <p:cNvPr id="2" name="Imagen 1">
            <a:extLst>
              <a:ext uri="{FF2B5EF4-FFF2-40B4-BE49-F238E27FC236}">
                <a16:creationId xmlns:a16="http://schemas.microsoft.com/office/drawing/2014/main" id="{9A69FD34-A58A-4EE9-AB71-95CA5026C934}"/>
              </a:ext>
            </a:extLst>
          </p:cNvPr>
          <p:cNvPicPr>
            <a:picLocks noChangeAspect="1"/>
          </p:cNvPicPr>
          <p:nvPr/>
        </p:nvPicPr>
        <p:blipFill rotWithShape="1">
          <a:blip r:embed="rId5"/>
          <a:srcRect b="51466"/>
          <a:stretch/>
        </p:blipFill>
        <p:spPr>
          <a:xfrm>
            <a:off x="108857" y="3801664"/>
            <a:ext cx="5179949" cy="160781"/>
          </a:xfrm>
          <a:prstGeom prst="rect">
            <a:avLst/>
          </a:prstGeom>
        </p:spPr>
      </p:pic>
      <p:pic>
        <p:nvPicPr>
          <p:cNvPr id="35" name="Imagen 34">
            <a:extLst>
              <a:ext uri="{FF2B5EF4-FFF2-40B4-BE49-F238E27FC236}">
                <a16:creationId xmlns:a16="http://schemas.microsoft.com/office/drawing/2014/main" id="{D1271C62-245C-4CB2-A974-85B9A3AC7313}"/>
              </a:ext>
            </a:extLst>
          </p:cNvPr>
          <p:cNvPicPr>
            <a:picLocks noChangeAspect="1"/>
          </p:cNvPicPr>
          <p:nvPr/>
        </p:nvPicPr>
        <p:blipFill rotWithShape="1">
          <a:blip r:embed="rId4"/>
          <a:srcRect t="42354" r="84202" b="29319"/>
          <a:stretch/>
        </p:blipFill>
        <p:spPr>
          <a:xfrm>
            <a:off x="3528988" y="4418404"/>
            <a:ext cx="837644" cy="861576"/>
          </a:xfrm>
          <a:prstGeom prst="rect">
            <a:avLst/>
          </a:prstGeom>
          <a:ln>
            <a:solidFill>
              <a:schemeClr val="accent1">
                <a:lumMod val="40000"/>
                <a:lumOff val="60000"/>
              </a:schemeClr>
            </a:solidFill>
          </a:ln>
        </p:spPr>
      </p:pic>
      <p:sp>
        <p:nvSpPr>
          <p:cNvPr id="36" name="Rectángulo 35">
            <a:extLst>
              <a:ext uri="{FF2B5EF4-FFF2-40B4-BE49-F238E27FC236}">
                <a16:creationId xmlns:a16="http://schemas.microsoft.com/office/drawing/2014/main" id="{B1593C06-9578-4F75-8F33-A7C71E268C9B}"/>
              </a:ext>
            </a:extLst>
          </p:cNvPr>
          <p:cNvSpPr/>
          <p:nvPr/>
        </p:nvSpPr>
        <p:spPr>
          <a:xfrm>
            <a:off x="5437908" y="4532001"/>
            <a:ext cx="6670616" cy="738664"/>
          </a:xfrm>
          <a:prstGeom prst="rect">
            <a:avLst/>
          </a:prstGeom>
          <a:ln>
            <a:solidFill>
              <a:schemeClr val="accent1">
                <a:lumMod val="40000"/>
                <a:lumOff val="60000"/>
              </a:schemeClr>
            </a:solidFill>
          </a:ln>
        </p:spPr>
        <p:txBody>
          <a:bodyPr wrap="square">
            <a:spAutoFit/>
          </a:bodyPr>
          <a:lstStyle/>
          <a:p>
            <a:pPr algn="just"/>
            <a:r>
              <a:rPr lang="es-CL" sz="1400" dirty="0"/>
              <a:t>Herramienta de tipo geoportal que pone a disposición un método práctico para construir mosaicos de imágenes satelitales libres de nubes basados en algoritmos de procesamiento digital aplicados en la nube de Google Earth Engine (GEE).</a:t>
            </a:r>
          </a:p>
        </p:txBody>
      </p:sp>
      <p:pic>
        <p:nvPicPr>
          <p:cNvPr id="37" name="Imagen 36">
            <a:extLst>
              <a:ext uri="{FF2B5EF4-FFF2-40B4-BE49-F238E27FC236}">
                <a16:creationId xmlns:a16="http://schemas.microsoft.com/office/drawing/2014/main" id="{72123870-A2B7-46A6-A723-C97D38E5F9A7}"/>
              </a:ext>
            </a:extLst>
          </p:cNvPr>
          <p:cNvPicPr>
            <a:picLocks noChangeAspect="1"/>
          </p:cNvPicPr>
          <p:nvPr/>
        </p:nvPicPr>
        <p:blipFill rotWithShape="1">
          <a:blip r:embed="rId4"/>
          <a:srcRect l="51389" t="42527" r="33216" b="30137"/>
          <a:stretch/>
        </p:blipFill>
        <p:spPr>
          <a:xfrm>
            <a:off x="3528988" y="3345705"/>
            <a:ext cx="837644" cy="853174"/>
          </a:xfrm>
          <a:prstGeom prst="rect">
            <a:avLst/>
          </a:prstGeom>
          <a:ln>
            <a:solidFill>
              <a:schemeClr val="accent1">
                <a:lumMod val="40000"/>
                <a:lumOff val="60000"/>
              </a:schemeClr>
            </a:solidFill>
          </a:ln>
        </p:spPr>
      </p:pic>
      <p:sp>
        <p:nvSpPr>
          <p:cNvPr id="38" name="Rectángulo 37">
            <a:extLst>
              <a:ext uri="{FF2B5EF4-FFF2-40B4-BE49-F238E27FC236}">
                <a16:creationId xmlns:a16="http://schemas.microsoft.com/office/drawing/2014/main" id="{0041E7BC-F41A-4E94-AA95-51A9E439BE35}"/>
              </a:ext>
            </a:extLst>
          </p:cNvPr>
          <p:cNvSpPr/>
          <p:nvPr/>
        </p:nvSpPr>
        <p:spPr>
          <a:xfrm>
            <a:off x="5437908" y="3512722"/>
            <a:ext cx="6670616" cy="738664"/>
          </a:xfrm>
          <a:prstGeom prst="rect">
            <a:avLst/>
          </a:prstGeom>
          <a:ln>
            <a:solidFill>
              <a:schemeClr val="accent1">
                <a:lumMod val="40000"/>
                <a:lumOff val="60000"/>
              </a:schemeClr>
            </a:solidFill>
          </a:ln>
        </p:spPr>
        <p:txBody>
          <a:bodyPr wrap="square">
            <a:spAutoFit/>
          </a:bodyPr>
          <a:lstStyle/>
          <a:p>
            <a:pPr algn="just"/>
            <a:r>
              <a:rPr lang="es-CL" sz="1400" dirty="0"/>
              <a:t>Herramienta de tipo geoportal que contiene información correspondiente a las ciencias del clima y una serie información sobre variables fisiográficas que pueden aportar al análisis y monitoreo de la vulnerabilidad al cambio climático de Guatemala.</a:t>
            </a:r>
          </a:p>
        </p:txBody>
      </p:sp>
      <p:sp>
        <p:nvSpPr>
          <p:cNvPr id="39" name="Rectángulo 38">
            <a:extLst>
              <a:ext uri="{FF2B5EF4-FFF2-40B4-BE49-F238E27FC236}">
                <a16:creationId xmlns:a16="http://schemas.microsoft.com/office/drawing/2014/main" id="{957EDDAA-E9F9-4D6D-8892-EA043A9ABFF2}"/>
              </a:ext>
            </a:extLst>
          </p:cNvPr>
          <p:cNvSpPr/>
          <p:nvPr/>
        </p:nvSpPr>
        <p:spPr>
          <a:xfrm>
            <a:off x="5437908" y="5573210"/>
            <a:ext cx="6670616" cy="738664"/>
          </a:xfrm>
          <a:prstGeom prst="rect">
            <a:avLst/>
          </a:prstGeom>
          <a:ln>
            <a:solidFill>
              <a:schemeClr val="accent1">
                <a:lumMod val="40000"/>
                <a:lumOff val="60000"/>
              </a:schemeClr>
            </a:solidFill>
          </a:ln>
        </p:spPr>
        <p:txBody>
          <a:bodyPr wrap="square">
            <a:spAutoFit/>
          </a:bodyPr>
          <a:lstStyle/>
          <a:p>
            <a:pPr algn="just"/>
            <a:r>
              <a:rPr lang="es-CL" sz="1400" dirty="0"/>
              <a:t>Herramienta de tipo geoportal en la cual se ponen a disposición los diferentes mapas de cobertura forestal (Bosque y No Bosque) y la dinámica de la cobertura forestal para los periodos 2006-2010 y 2010-2016 realizados por instituciones como el GIMBUT.</a:t>
            </a:r>
          </a:p>
        </p:txBody>
      </p:sp>
      <p:pic>
        <p:nvPicPr>
          <p:cNvPr id="40" name="Imagen 39">
            <a:extLst>
              <a:ext uri="{FF2B5EF4-FFF2-40B4-BE49-F238E27FC236}">
                <a16:creationId xmlns:a16="http://schemas.microsoft.com/office/drawing/2014/main" id="{2724B5D4-522C-4BC4-8F65-09E2D72CD4F4}"/>
              </a:ext>
            </a:extLst>
          </p:cNvPr>
          <p:cNvPicPr>
            <a:picLocks noChangeAspect="1"/>
          </p:cNvPicPr>
          <p:nvPr/>
        </p:nvPicPr>
        <p:blipFill>
          <a:blip r:embed="rId6"/>
          <a:stretch>
            <a:fillRect/>
          </a:stretch>
        </p:blipFill>
        <p:spPr>
          <a:xfrm>
            <a:off x="3528988" y="5499505"/>
            <a:ext cx="837644" cy="959042"/>
          </a:xfrm>
          <a:prstGeom prst="rect">
            <a:avLst/>
          </a:prstGeom>
          <a:ln>
            <a:solidFill>
              <a:schemeClr val="accent1">
                <a:lumMod val="40000"/>
                <a:lumOff val="60000"/>
              </a:schemeClr>
            </a:solidFill>
          </a:ln>
        </p:spPr>
      </p:pic>
      <p:sp>
        <p:nvSpPr>
          <p:cNvPr id="3" name="CuadroTexto 2">
            <a:extLst>
              <a:ext uri="{FF2B5EF4-FFF2-40B4-BE49-F238E27FC236}">
                <a16:creationId xmlns:a16="http://schemas.microsoft.com/office/drawing/2014/main" id="{37F87E7F-5C58-4F03-8218-E9E0120A9A4E}"/>
              </a:ext>
            </a:extLst>
          </p:cNvPr>
          <p:cNvSpPr txBox="1"/>
          <p:nvPr/>
        </p:nvSpPr>
        <p:spPr>
          <a:xfrm>
            <a:off x="110530" y="5906005"/>
            <a:ext cx="1768512" cy="215444"/>
          </a:xfrm>
          <a:prstGeom prst="rect">
            <a:avLst/>
          </a:prstGeom>
          <a:solidFill>
            <a:schemeClr val="bg1"/>
          </a:solidFill>
          <a:ln>
            <a:solidFill>
              <a:schemeClr val="tx1"/>
            </a:solidFill>
          </a:ln>
        </p:spPr>
        <p:txBody>
          <a:bodyPr wrap="square" rtlCol="0">
            <a:spAutoFit/>
          </a:bodyPr>
          <a:lstStyle/>
          <a:p>
            <a:r>
              <a:rPr lang="es-CL" sz="800" b="1" dirty="0"/>
              <a:t>GOOGLE uso y cambio de uso</a:t>
            </a:r>
          </a:p>
        </p:txBody>
      </p:sp>
    </p:spTree>
    <p:extLst>
      <p:ext uri="{BB962C8B-B14F-4D97-AF65-F5344CB8AC3E}">
        <p14:creationId xmlns:p14="http://schemas.microsoft.com/office/powerpoint/2010/main" val="712126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5ECDD923-F7F2-4E70-9820-721BE23A59FF}"/>
              </a:ext>
            </a:extLst>
          </p:cNvPr>
          <p:cNvSpPr/>
          <p:nvPr/>
        </p:nvSpPr>
        <p:spPr>
          <a:xfrm>
            <a:off x="1397975" y="184470"/>
            <a:ext cx="10298985" cy="923330"/>
          </a:xfrm>
          <a:prstGeom prst="rect">
            <a:avLst/>
          </a:prstGeom>
          <a:solidFill>
            <a:schemeClr val="bg1">
              <a:lumMod val="95000"/>
            </a:schemeClr>
          </a:solidFill>
          <a:ln>
            <a:solidFill>
              <a:schemeClr val="accent1">
                <a:lumMod val="40000"/>
                <a:lumOff val="60000"/>
              </a:schemeClr>
            </a:solidFill>
          </a:ln>
        </p:spPr>
        <p:txBody>
          <a:bodyPr wrap="square">
            <a:spAutoFit/>
          </a:bodyPr>
          <a:lstStyle/>
          <a:p>
            <a:pPr algn="just"/>
            <a:r>
              <a:rPr lang="es-CL" dirty="0"/>
              <a:t>MONITOREO DE LA DINÁMICA DE CAMBIO </a:t>
            </a:r>
            <a:r>
              <a:rPr lang="es-CL" dirty="0" err="1"/>
              <a:t>YHerramienta</a:t>
            </a:r>
            <a:r>
              <a:rPr lang="es-CL" dirty="0"/>
              <a:t> de tipo geoportal en la cual se ponen a disposición los diferentes mapas de cobertura forestal (Bosque y No Bosque) y la dinámica de la cobertura forestal para los periodos 2006-2010 y 2010-2016 realizados por instituciones como el GIMBUT.</a:t>
            </a:r>
          </a:p>
        </p:txBody>
      </p:sp>
      <p:pic>
        <p:nvPicPr>
          <p:cNvPr id="26" name="Imagen 25">
            <a:extLst>
              <a:ext uri="{FF2B5EF4-FFF2-40B4-BE49-F238E27FC236}">
                <a16:creationId xmlns:a16="http://schemas.microsoft.com/office/drawing/2014/main" id="{D7046958-40D4-460A-8B04-226F8D7FF573}"/>
              </a:ext>
            </a:extLst>
          </p:cNvPr>
          <p:cNvPicPr>
            <a:picLocks noChangeAspect="1"/>
          </p:cNvPicPr>
          <p:nvPr/>
        </p:nvPicPr>
        <p:blipFill>
          <a:blip r:embed="rId2"/>
          <a:stretch>
            <a:fillRect/>
          </a:stretch>
        </p:blipFill>
        <p:spPr>
          <a:xfrm>
            <a:off x="384520" y="184470"/>
            <a:ext cx="959210" cy="923330"/>
          </a:xfrm>
          <a:prstGeom prst="rect">
            <a:avLst/>
          </a:prstGeom>
          <a:ln>
            <a:solidFill>
              <a:schemeClr val="accent1">
                <a:lumMod val="40000"/>
                <a:lumOff val="60000"/>
              </a:schemeClr>
            </a:solidFill>
          </a:ln>
        </p:spPr>
      </p:pic>
      <p:pic>
        <p:nvPicPr>
          <p:cNvPr id="3" name="Imagen 2">
            <a:extLst>
              <a:ext uri="{FF2B5EF4-FFF2-40B4-BE49-F238E27FC236}">
                <a16:creationId xmlns:a16="http://schemas.microsoft.com/office/drawing/2014/main" id="{0B78BDE7-2A5C-45F3-BCCC-56DF6AF71574}"/>
              </a:ext>
            </a:extLst>
          </p:cNvPr>
          <p:cNvPicPr>
            <a:picLocks noChangeAspect="1"/>
          </p:cNvPicPr>
          <p:nvPr/>
        </p:nvPicPr>
        <p:blipFill>
          <a:blip r:embed="rId3"/>
          <a:stretch>
            <a:fillRect/>
          </a:stretch>
        </p:blipFill>
        <p:spPr>
          <a:xfrm>
            <a:off x="384520" y="1133294"/>
            <a:ext cx="11312440" cy="5237127"/>
          </a:xfrm>
          <a:prstGeom prst="rect">
            <a:avLst/>
          </a:prstGeom>
        </p:spPr>
      </p:pic>
    </p:spTree>
    <p:extLst>
      <p:ext uri="{BB962C8B-B14F-4D97-AF65-F5344CB8AC3E}">
        <p14:creationId xmlns:p14="http://schemas.microsoft.com/office/powerpoint/2010/main" val="3055488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42C4E25-652F-43B2-82F4-EACD9B5F49AA}"/>
              </a:ext>
            </a:extLst>
          </p:cNvPr>
          <p:cNvPicPr>
            <a:picLocks noChangeAspect="1"/>
          </p:cNvPicPr>
          <p:nvPr/>
        </p:nvPicPr>
        <p:blipFill>
          <a:blip r:embed="rId2"/>
          <a:stretch>
            <a:fillRect/>
          </a:stretch>
        </p:blipFill>
        <p:spPr>
          <a:xfrm>
            <a:off x="0" y="229033"/>
            <a:ext cx="11934825" cy="2409825"/>
          </a:xfrm>
          <a:prstGeom prst="rect">
            <a:avLst/>
          </a:prstGeom>
        </p:spPr>
      </p:pic>
      <p:sp>
        <p:nvSpPr>
          <p:cNvPr id="11" name="CuadroTexto 10">
            <a:extLst>
              <a:ext uri="{FF2B5EF4-FFF2-40B4-BE49-F238E27FC236}">
                <a16:creationId xmlns:a16="http://schemas.microsoft.com/office/drawing/2014/main" id="{F02F8EF8-CD93-4596-9159-FE18289C781E}"/>
              </a:ext>
            </a:extLst>
          </p:cNvPr>
          <p:cNvSpPr txBox="1"/>
          <p:nvPr/>
        </p:nvSpPr>
        <p:spPr>
          <a:xfrm>
            <a:off x="8260773" y="3054927"/>
            <a:ext cx="3096491" cy="1200329"/>
          </a:xfrm>
          <a:prstGeom prst="rect">
            <a:avLst/>
          </a:prstGeom>
          <a:noFill/>
        </p:spPr>
        <p:txBody>
          <a:bodyPr wrap="square" rtlCol="0">
            <a:spAutoFit/>
          </a:bodyPr>
          <a:lstStyle/>
          <a:p>
            <a:r>
              <a:rPr lang="es-CL" dirty="0"/>
              <a:t>Como ser: Ciencias del clima, vulnerabilidad, adaptación, mitigación al cambio climático y Sistema MRV.</a:t>
            </a:r>
          </a:p>
        </p:txBody>
      </p:sp>
      <p:cxnSp>
        <p:nvCxnSpPr>
          <p:cNvPr id="14" name="Conector recto de flecha 13">
            <a:extLst>
              <a:ext uri="{FF2B5EF4-FFF2-40B4-BE49-F238E27FC236}">
                <a16:creationId xmlns:a16="http://schemas.microsoft.com/office/drawing/2014/main" id="{A40EE496-D0FD-483B-9676-644B1E46C686}"/>
              </a:ext>
            </a:extLst>
          </p:cNvPr>
          <p:cNvCxnSpPr>
            <a:cxnSpLocks/>
            <a:endCxn id="11" idx="1"/>
          </p:cNvCxnSpPr>
          <p:nvPr/>
        </p:nvCxnSpPr>
        <p:spPr>
          <a:xfrm>
            <a:off x="5756564" y="1839191"/>
            <a:ext cx="2504209" cy="1815901"/>
          </a:xfrm>
          <a:prstGeom prst="straightConnector1">
            <a:avLst/>
          </a:prstGeom>
          <a:ln w="41275" cmpd="sng">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005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a:extLst>
              <a:ext uri="{FF2B5EF4-FFF2-40B4-BE49-F238E27FC236}">
                <a16:creationId xmlns:a16="http://schemas.microsoft.com/office/drawing/2014/main" id="{64EDBEEF-3A8C-4655-AFCA-658BA745EA23}"/>
              </a:ext>
            </a:extLst>
          </p:cNvPr>
          <p:cNvSpPr txBox="1"/>
          <p:nvPr/>
        </p:nvSpPr>
        <p:spPr>
          <a:xfrm>
            <a:off x="7835612" y="4933950"/>
            <a:ext cx="3096491" cy="1200329"/>
          </a:xfrm>
          <a:prstGeom prst="rect">
            <a:avLst/>
          </a:prstGeom>
          <a:noFill/>
        </p:spPr>
        <p:txBody>
          <a:bodyPr wrap="square" rtlCol="0">
            <a:spAutoFit/>
          </a:bodyPr>
          <a:lstStyle/>
          <a:p>
            <a:r>
              <a:rPr lang="es-CL" dirty="0"/>
              <a:t>A través del SNICC, se pone a disposición información y datos relevantes sobre aspectos relacionados con….</a:t>
            </a:r>
          </a:p>
        </p:txBody>
      </p:sp>
      <p:pic>
        <p:nvPicPr>
          <p:cNvPr id="20" name="Imagen 19">
            <a:extLst>
              <a:ext uri="{FF2B5EF4-FFF2-40B4-BE49-F238E27FC236}">
                <a16:creationId xmlns:a16="http://schemas.microsoft.com/office/drawing/2014/main" id="{820183FD-C9E3-4FDC-AA84-92CFF8DC4264}"/>
              </a:ext>
            </a:extLst>
          </p:cNvPr>
          <p:cNvPicPr>
            <a:picLocks noChangeAspect="1"/>
          </p:cNvPicPr>
          <p:nvPr/>
        </p:nvPicPr>
        <p:blipFill>
          <a:blip r:embed="rId2"/>
          <a:stretch>
            <a:fillRect/>
          </a:stretch>
        </p:blipFill>
        <p:spPr>
          <a:xfrm>
            <a:off x="328612" y="952500"/>
            <a:ext cx="11534775" cy="1943100"/>
          </a:xfrm>
          <a:prstGeom prst="rect">
            <a:avLst/>
          </a:prstGeom>
        </p:spPr>
      </p:pic>
      <p:cxnSp>
        <p:nvCxnSpPr>
          <p:cNvPr id="21" name="Conector recto 20">
            <a:extLst>
              <a:ext uri="{FF2B5EF4-FFF2-40B4-BE49-F238E27FC236}">
                <a16:creationId xmlns:a16="http://schemas.microsoft.com/office/drawing/2014/main" id="{CD2405B3-E876-4804-914C-4D072F5AEEA7}"/>
              </a:ext>
            </a:extLst>
          </p:cNvPr>
          <p:cNvCxnSpPr>
            <a:cxnSpLocks/>
          </p:cNvCxnSpPr>
          <p:nvPr/>
        </p:nvCxnSpPr>
        <p:spPr>
          <a:xfrm>
            <a:off x="5701004" y="2000571"/>
            <a:ext cx="26592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84FE097F-8FE3-4A5F-98DA-65C646E1D88D}"/>
              </a:ext>
            </a:extLst>
          </p:cNvPr>
          <p:cNvCxnSpPr>
            <a:cxnSpLocks/>
          </p:cNvCxnSpPr>
          <p:nvPr/>
        </p:nvCxnSpPr>
        <p:spPr>
          <a:xfrm>
            <a:off x="5701004" y="2000571"/>
            <a:ext cx="2134608" cy="3174102"/>
          </a:xfrm>
          <a:prstGeom prst="straightConnector1">
            <a:avLst/>
          </a:prstGeom>
          <a:ln w="41275" cmpd="sng">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49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6B88068-8C54-4D15-BE24-C386D513C9B0}"/>
              </a:ext>
            </a:extLst>
          </p:cNvPr>
          <p:cNvPicPr>
            <a:picLocks noChangeAspect="1"/>
          </p:cNvPicPr>
          <p:nvPr/>
        </p:nvPicPr>
        <p:blipFill>
          <a:blip r:embed="rId2"/>
          <a:stretch>
            <a:fillRect/>
          </a:stretch>
        </p:blipFill>
        <p:spPr>
          <a:xfrm>
            <a:off x="0" y="0"/>
            <a:ext cx="12192000" cy="3753358"/>
          </a:xfrm>
          <a:prstGeom prst="rect">
            <a:avLst/>
          </a:prstGeom>
        </p:spPr>
      </p:pic>
      <p:pic>
        <p:nvPicPr>
          <p:cNvPr id="3" name="Imagen 2">
            <a:extLst>
              <a:ext uri="{FF2B5EF4-FFF2-40B4-BE49-F238E27FC236}">
                <a16:creationId xmlns:a16="http://schemas.microsoft.com/office/drawing/2014/main" id="{C4BD47D6-07F7-410A-9358-8F667AFB6D23}"/>
              </a:ext>
            </a:extLst>
          </p:cNvPr>
          <p:cNvPicPr>
            <a:picLocks noChangeAspect="1"/>
          </p:cNvPicPr>
          <p:nvPr/>
        </p:nvPicPr>
        <p:blipFill>
          <a:blip r:embed="rId3"/>
          <a:stretch>
            <a:fillRect/>
          </a:stretch>
        </p:blipFill>
        <p:spPr>
          <a:xfrm>
            <a:off x="304800" y="3857624"/>
            <a:ext cx="1200150" cy="1227427"/>
          </a:xfrm>
          <a:prstGeom prst="rect">
            <a:avLst/>
          </a:prstGeom>
        </p:spPr>
      </p:pic>
      <p:pic>
        <p:nvPicPr>
          <p:cNvPr id="4" name="Imagen 3">
            <a:extLst>
              <a:ext uri="{FF2B5EF4-FFF2-40B4-BE49-F238E27FC236}">
                <a16:creationId xmlns:a16="http://schemas.microsoft.com/office/drawing/2014/main" id="{1EDC53ED-378D-4255-A38E-812664C952B1}"/>
              </a:ext>
            </a:extLst>
          </p:cNvPr>
          <p:cNvPicPr>
            <a:picLocks noChangeAspect="1"/>
          </p:cNvPicPr>
          <p:nvPr/>
        </p:nvPicPr>
        <p:blipFill>
          <a:blip r:embed="rId4"/>
          <a:stretch>
            <a:fillRect/>
          </a:stretch>
        </p:blipFill>
        <p:spPr>
          <a:xfrm>
            <a:off x="304800" y="5261441"/>
            <a:ext cx="1178884" cy="1227427"/>
          </a:xfrm>
          <a:prstGeom prst="rect">
            <a:avLst/>
          </a:prstGeom>
        </p:spPr>
      </p:pic>
      <p:sp>
        <p:nvSpPr>
          <p:cNvPr id="6" name="Rectángulo 5">
            <a:extLst>
              <a:ext uri="{FF2B5EF4-FFF2-40B4-BE49-F238E27FC236}">
                <a16:creationId xmlns:a16="http://schemas.microsoft.com/office/drawing/2014/main" id="{40857E82-A78B-41CB-9BD2-2EF6E6C14C03}"/>
              </a:ext>
            </a:extLst>
          </p:cNvPr>
          <p:cNvSpPr/>
          <p:nvPr/>
        </p:nvSpPr>
        <p:spPr>
          <a:xfrm>
            <a:off x="1743075" y="4009672"/>
            <a:ext cx="9182100" cy="923330"/>
          </a:xfrm>
          <a:prstGeom prst="rect">
            <a:avLst/>
          </a:prstGeom>
          <a:ln>
            <a:solidFill>
              <a:schemeClr val="accent1">
                <a:lumMod val="40000"/>
                <a:lumOff val="60000"/>
              </a:schemeClr>
            </a:solidFill>
          </a:ln>
        </p:spPr>
        <p:txBody>
          <a:bodyPr wrap="square">
            <a:spAutoFit/>
          </a:bodyPr>
          <a:lstStyle/>
          <a:p>
            <a:pPr algn="just"/>
            <a:r>
              <a:rPr lang="es-ES" dirty="0"/>
              <a:t>Eje temático de la vulnerabilidad y adaptación en la cual se presenta un análisis y reporte de indicadores relacionados con la </a:t>
            </a:r>
            <a:r>
              <a:rPr lang="es-CL" dirty="0"/>
              <a:t>calidad, cantidad y disponibilidad del agua para actividades silvoagropecuarias y consumo humano. </a:t>
            </a:r>
          </a:p>
        </p:txBody>
      </p:sp>
      <p:sp>
        <p:nvSpPr>
          <p:cNvPr id="7" name="Rectángulo 6">
            <a:extLst>
              <a:ext uri="{FF2B5EF4-FFF2-40B4-BE49-F238E27FC236}">
                <a16:creationId xmlns:a16="http://schemas.microsoft.com/office/drawing/2014/main" id="{7BED2AA7-4837-4C6E-9C09-DEEF8DF64AF5}"/>
              </a:ext>
            </a:extLst>
          </p:cNvPr>
          <p:cNvSpPr/>
          <p:nvPr/>
        </p:nvSpPr>
        <p:spPr>
          <a:xfrm>
            <a:off x="1743075" y="5427951"/>
            <a:ext cx="9182100" cy="646331"/>
          </a:xfrm>
          <a:prstGeom prst="rect">
            <a:avLst/>
          </a:prstGeom>
          <a:ln>
            <a:solidFill>
              <a:schemeClr val="accent1">
                <a:lumMod val="40000"/>
                <a:lumOff val="60000"/>
              </a:schemeClr>
            </a:solidFill>
          </a:ln>
        </p:spPr>
        <p:txBody>
          <a:bodyPr wrap="square">
            <a:spAutoFit/>
          </a:bodyPr>
          <a:lstStyle/>
          <a:p>
            <a:pPr algn="just"/>
            <a:r>
              <a:rPr lang="es-ES" dirty="0"/>
              <a:t>Eje temático de la vulnerabilidad y adaptación en la que se reporta la afectación de personas por eventos climáticos y su impacto en el índice de desarrollo humano.</a:t>
            </a:r>
          </a:p>
        </p:txBody>
      </p:sp>
      <p:sp>
        <p:nvSpPr>
          <p:cNvPr id="8" name="CuadroTexto 7">
            <a:extLst>
              <a:ext uri="{FF2B5EF4-FFF2-40B4-BE49-F238E27FC236}">
                <a16:creationId xmlns:a16="http://schemas.microsoft.com/office/drawing/2014/main" id="{8A5992D9-5DD8-4C9B-99E1-3F5FB16DFC03}"/>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2 cajas</a:t>
            </a:r>
          </a:p>
        </p:txBody>
      </p:sp>
    </p:spTree>
    <p:extLst>
      <p:ext uri="{BB962C8B-B14F-4D97-AF65-F5344CB8AC3E}">
        <p14:creationId xmlns:p14="http://schemas.microsoft.com/office/powerpoint/2010/main" val="1409264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6B88068-8C54-4D15-BE24-C386D513C9B0}"/>
              </a:ext>
            </a:extLst>
          </p:cNvPr>
          <p:cNvPicPr>
            <a:picLocks noChangeAspect="1"/>
          </p:cNvPicPr>
          <p:nvPr/>
        </p:nvPicPr>
        <p:blipFill rotWithShape="1">
          <a:blip r:embed="rId2"/>
          <a:srcRect b="59650"/>
          <a:stretch/>
        </p:blipFill>
        <p:spPr>
          <a:xfrm>
            <a:off x="0" y="0"/>
            <a:ext cx="12192000" cy="1514475"/>
          </a:xfrm>
          <a:prstGeom prst="rect">
            <a:avLst/>
          </a:prstGeom>
        </p:spPr>
      </p:pic>
      <p:pic>
        <p:nvPicPr>
          <p:cNvPr id="8" name="Imagen 7">
            <a:extLst>
              <a:ext uri="{FF2B5EF4-FFF2-40B4-BE49-F238E27FC236}">
                <a16:creationId xmlns:a16="http://schemas.microsoft.com/office/drawing/2014/main" id="{299C5FE0-88CC-4308-9B96-DE9675C879D9}"/>
              </a:ext>
            </a:extLst>
          </p:cNvPr>
          <p:cNvPicPr>
            <a:picLocks noChangeAspect="1"/>
          </p:cNvPicPr>
          <p:nvPr/>
        </p:nvPicPr>
        <p:blipFill>
          <a:blip r:embed="rId3"/>
          <a:stretch>
            <a:fillRect/>
          </a:stretch>
        </p:blipFill>
        <p:spPr>
          <a:xfrm>
            <a:off x="110871" y="1660371"/>
            <a:ext cx="1074991" cy="1167321"/>
          </a:xfrm>
          <a:prstGeom prst="rect">
            <a:avLst/>
          </a:prstGeom>
        </p:spPr>
      </p:pic>
      <p:pic>
        <p:nvPicPr>
          <p:cNvPr id="9" name="Imagen 8">
            <a:extLst>
              <a:ext uri="{FF2B5EF4-FFF2-40B4-BE49-F238E27FC236}">
                <a16:creationId xmlns:a16="http://schemas.microsoft.com/office/drawing/2014/main" id="{525E3A3D-C016-421E-8A77-5D89C55218FA}"/>
              </a:ext>
            </a:extLst>
          </p:cNvPr>
          <p:cNvPicPr>
            <a:picLocks noChangeAspect="1"/>
          </p:cNvPicPr>
          <p:nvPr/>
        </p:nvPicPr>
        <p:blipFill>
          <a:blip r:embed="rId4"/>
          <a:stretch>
            <a:fillRect/>
          </a:stretch>
        </p:blipFill>
        <p:spPr>
          <a:xfrm>
            <a:off x="110871" y="2924176"/>
            <a:ext cx="1074991" cy="948166"/>
          </a:xfrm>
          <a:prstGeom prst="rect">
            <a:avLst/>
          </a:prstGeom>
        </p:spPr>
      </p:pic>
      <p:pic>
        <p:nvPicPr>
          <p:cNvPr id="10" name="Imagen 9">
            <a:extLst>
              <a:ext uri="{FF2B5EF4-FFF2-40B4-BE49-F238E27FC236}">
                <a16:creationId xmlns:a16="http://schemas.microsoft.com/office/drawing/2014/main" id="{C66EEEAC-911D-4708-AC5A-4420845FEE94}"/>
              </a:ext>
            </a:extLst>
          </p:cNvPr>
          <p:cNvPicPr>
            <a:picLocks noChangeAspect="1"/>
          </p:cNvPicPr>
          <p:nvPr/>
        </p:nvPicPr>
        <p:blipFill>
          <a:blip r:embed="rId5"/>
          <a:stretch>
            <a:fillRect/>
          </a:stretch>
        </p:blipFill>
        <p:spPr>
          <a:xfrm>
            <a:off x="85725" y="3968826"/>
            <a:ext cx="1074991" cy="1199627"/>
          </a:xfrm>
          <a:prstGeom prst="rect">
            <a:avLst/>
          </a:prstGeom>
        </p:spPr>
      </p:pic>
      <p:pic>
        <p:nvPicPr>
          <p:cNvPr id="11" name="Imagen 10">
            <a:extLst>
              <a:ext uri="{FF2B5EF4-FFF2-40B4-BE49-F238E27FC236}">
                <a16:creationId xmlns:a16="http://schemas.microsoft.com/office/drawing/2014/main" id="{6370993D-2FA1-4864-BE1A-5B7181546F30}"/>
              </a:ext>
            </a:extLst>
          </p:cNvPr>
          <p:cNvPicPr>
            <a:picLocks noChangeAspect="1"/>
          </p:cNvPicPr>
          <p:nvPr/>
        </p:nvPicPr>
        <p:blipFill>
          <a:blip r:embed="rId6"/>
          <a:stretch>
            <a:fillRect/>
          </a:stretch>
        </p:blipFill>
        <p:spPr>
          <a:xfrm>
            <a:off x="105871" y="5282043"/>
            <a:ext cx="1054845" cy="1199627"/>
          </a:xfrm>
          <a:prstGeom prst="rect">
            <a:avLst/>
          </a:prstGeom>
        </p:spPr>
      </p:pic>
      <p:sp>
        <p:nvSpPr>
          <p:cNvPr id="12" name="Rectángulo 11">
            <a:extLst>
              <a:ext uri="{FF2B5EF4-FFF2-40B4-BE49-F238E27FC236}">
                <a16:creationId xmlns:a16="http://schemas.microsoft.com/office/drawing/2014/main" id="{6C35F4DC-C05E-47CE-A58F-01CE94196276}"/>
              </a:ext>
            </a:extLst>
          </p:cNvPr>
          <p:cNvSpPr/>
          <p:nvPr/>
        </p:nvSpPr>
        <p:spPr>
          <a:xfrm>
            <a:off x="1286345" y="1772154"/>
            <a:ext cx="10401300" cy="923330"/>
          </a:xfrm>
          <a:prstGeom prst="rect">
            <a:avLst/>
          </a:prstGeom>
          <a:ln>
            <a:solidFill>
              <a:schemeClr val="accent1">
                <a:lumMod val="40000"/>
                <a:lumOff val="60000"/>
              </a:schemeClr>
            </a:solidFill>
          </a:ln>
        </p:spPr>
        <p:txBody>
          <a:bodyPr wrap="square">
            <a:spAutoFit/>
          </a:bodyPr>
          <a:lstStyle/>
          <a:p>
            <a:r>
              <a:rPr lang="es-ES" dirty="0"/>
              <a:t>Eje temático de la vulnerabilidad y adaptación en la cual se presentan </a:t>
            </a:r>
            <a:r>
              <a:rPr lang="es-CL" dirty="0"/>
              <a:t>estadísticas relevantes en cuanto a la producción y pérdidas en la producción granos básicos y otros rubros agropecuarios debido a factores climáticos extremos.</a:t>
            </a:r>
          </a:p>
        </p:txBody>
      </p:sp>
      <p:sp>
        <p:nvSpPr>
          <p:cNvPr id="13" name="Rectángulo 12">
            <a:extLst>
              <a:ext uri="{FF2B5EF4-FFF2-40B4-BE49-F238E27FC236}">
                <a16:creationId xmlns:a16="http://schemas.microsoft.com/office/drawing/2014/main" id="{C2939DA2-F1FC-4ECA-A7E6-072D02561CF5}"/>
              </a:ext>
            </a:extLst>
          </p:cNvPr>
          <p:cNvSpPr/>
          <p:nvPr/>
        </p:nvSpPr>
        <p:spPr>
          <a:xfrm>
            <a:off x="1286345" y="2973588"/>
            <a:ext cx="10215562" cy="646331"/>
          </a:xfrm>
          <a:prstGeom prst="rect">
            <a:avLst/>
          </a:prstGeom>
          <a:ln>
            <a:solidFill>
              <a:schemeClr val="accent1">
                <a:lumMod val="40000"/>
                <a:lumOff val="60000"/>
              </a:schemeClr>
            </a:solidFill>
          </a:ln>
        </p:spPr>
        <p:txBody>
          <a:bodyPr wrap="square">
            <a:spAutoFit/>
          </a:bodyPr>
          <a:lstStyle/>
          <a:p>
            <a:pPr algn="just"/>
            <a:r>
              <a:rPr lang="es-ES" dirty="0"/>
              <a:t>Eje temático de la vulnerabilidad y adaptación en la cual se reporta la dinámica espacio – temporal de cambio en la cobertura forestal a través del tiempo.</a:t>
            </a:r>
          </a:p>
        </p:txBody>
      </p:sp>
      <p:sp>
        <p:nvSpPr>
          <p:cNvPr id="14" name="Rectángulo 13">
            <a:extLst>
              <a:ext uri="{FF2B5EF4-FFF2-40B4-BE49-F238E27FC236}">
                <a16:creationId xmlns:a16="http://schemas.microsoft.com/office/drawing/2014/main" id="{BF8B234B-2F54-4500-A719-22858E4BE85F}"/>
              </a:ext>
            </a:extLst>
          </p:cNvPr>
          <p:cNvSpPr/>
          <p:nvPr/>
        </p:nvSpPr>
        <p:spPr>
          <a:xfrm>
            <a:off x="1286344" y="4181998"/>
            <a:ext cx="10215561" cy="923330"/>
          </a:xfrm>
          <a:prstGeom prst="rect">
            <a:avLst/>
          </a:prstGeom>
          <a:ln>
            <a:solidFill>
              <a:schemeClr val="accent1">
                <a:lumMod val="40000"/>
                <a:lumOff val="60000"/>
              </a:schemeClr>
            </a:solidFill>
          </a:ln>
        </p:spPr>
        <p:txBody>
          <a:bodyPr wrap="square">
            <a:spAutoFit/>
          </a:bodyPr>
          <a:lstStyle/>
          <a:p>
            <a:pPr algn="just"/>
            <a:r>
              <a:rPr lang="es-ES" dirty="0"/>
              <a:t>Eje temático de la vulnerabilidad y adaptación que reporta la influencia </a:t>
            </a:r>
            <a:r>
              <a:rPr lang="es-CL" dirty="0"/>
              <a:t>de las actividades antrópicas en los diferentes tipos de ecosistema terrestre y marino costero especialmente en las áreas protegidas estatales, privadas, comunitarias, binacionales y/o trinacionales.</a:t>
            </a:r>
          </a:p>
        </p:txBody>
      </p:sp>
      <p:sp>
        <p:nvSpPr>
          <p:cNvPr id="15" name="Rectángulo 14">
            <a:extLst>
              <a:ext uri="{FF2B5EF4-FFF2-40B4-BE49-F238E27FC236}">
                <a16:creationId xmlns:a16="http://schemas.microsoft.com/office/drawing/2014/main" id="{FC82237D-BCB3-489B-9CD1-033A86B38896}"/>
              </a:ext>
            </a:extLst>
          </p:cNvPr>
          <p:cNvSpPr/>
          <p:nvPr/>
        </p:nvSpPr>
        <p:spPr>
          <a:xfrm>
            <a:off x="1286344" y="5420191"/>
            <a:ext cx="10215561" cy="923330"/>
          </a:xfrm>
          <a:prstGeom prst="rect">
            <a:avLst/>
          </a:prstGeom>
          <a:ln>
            <a:solidFill>
              <a:schemeClr val="accent1">
                <a:lumMod val="40000"/>
                <a:lumOff val="60000"/>
              </a:schemeClr>
            </a:solidFill>
          </a:ln>
        </p:spPr>
        <p:txBody>
          <a:bodyPr wrap="square">
            <a:spAutoFit/>
          </a:bodyPr>
          <a:lstStyle/>
          <a:p>
            <a:pPr algn="just"/>
            <a:r>
              <a:rPr lang="es-ES" dirty="0"/>
              <a:t>Eje temático de la vulnerabilidad y adaptación sobre la cuantificación y valoración de la pérdida y el daño de la infraestructura productiva causada por eventos extremos climáticos (huracanes, tormentas tropicales, inundaciones, entre otros.</a:t>
            </a:r>
            <a:endParaRPr lang="es-CL" dirty="0"/>
          </a:p>
        </p:txBody>
      </p:sp>
      <p:sp>
        <p:nvSpPr>
          <p:cNvPr id="16" name="CuadroTexto 15">
            <a:extLst>
              <a:ext uri="{FF2B5EF4-FFF2-40B4-BE49-F238E27FC236}">
                <a16:creationId xmlns:a16="http://schemas.microsoft.com/office/drawing/2014/main" id="{30467DE3-2475-4B08-B22D-BB0973E784A9}"/>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4 cajas</a:t>
            </a:r>
          </a:p>
        </p:txBody>
      </p:sp>
    </p:spTree>
    <p:extLst>
      <p:ext uri="{BB962C8B-B14F-4D97-AF65-F5344CB8AC3E}">
        <p14:creationId xmlns:p14="http://schemas.microsoft.com/office/powerpoint/2010/main" val="3821457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0857E82-A78B-41CB-9BD2-2EF6E6C14C03}"/>
              </a:ext>
            </a:extLst>
          </p:cNvPr>
          <p:cNvSpPr/>
          <p:nvPr/>
        </p:nvSpPr>
        <p:spPr>
          <a:xfrm>
            <a:off x="1704498" y="2997955"/>
            <a:ext cx="10258901" cy="3108543"/>
          </a:xfrm>
          <a:prstGeom prst="rect">
            <a:avLst/>
          </a:prstGeom>
          <a:ln>
            <a:solidFill>
              <a:schemeClr val="accent1">
                <a:lumMod val="40000"/>
                <a:lumOff val="60000"/>
              </a:schemeClr>
            </a:solidFill>
          </a:ln>
        </p:spPr>
        <p:txBody>
          <a:bodyPr wrap="square">
            <a:spAutoFit/>
          </a:bodyPr>
          <a:lstStyle/>
          <a:p>
            <a:pPr algn="just"/>
            <a:r>
              <a:rPr lang="es-CL" sz="1400" dirty="0"/>
              <a:t>La Estrategia Nacional REDD+ es un mecanismo financiero basado en políticas públicas fundamentales que buscan cumplir los compromisos asumidos por Guatemala; en la ENREDD+ se reúnen un conjunto de actividades y medidas de acción que conforman la base técnica y operativa para cumplir los objetivos y metas propuestas.</a:t>
            </a:r>
          </a:p>
          <a:p>
            <a:pPr algn="just"/>
            <a:endParaRPr lang="es-CL" sz="1400" dirty="0"/>
          </a:p>
          <a:p>
            <a:pPr algn="just"/>
            <a:r>
              <a:rPr lang="es-CL" sz="1400" dirty="0"/>
              <a:t>Con la ENREDD+, Guatemala busca reducir las emisiones de Gases de Efecto Invernadero (GEI) que se generan por deforestación o degradación de los bosques, además, se busca remover los GEI de la atmósfera mediante el aumento de existencias de carbono forestal en el país.</a:t>
            </a:r>
          </a:p>
          <a:p>
            <a:pPr algn="just"/>
            <a:endParaRPr lang="es-CL" sz="1400" dirty="0"/>
          </a:p>
          <a:p>
            <a:pPr algn="just"/>
            <a:r>
              <a:rPr lang="es-CL" sz="1400" dirty="0"/>
              <a:t>El objetivo de la ENREDD+, está orientado a la articulación de la gobernanza forestal para crear u operar instrumentos de política pública existentes que permitan incorporar distintos actores y procesos sociales y productivos en la reversión de causas de la deforestación mediante acciones de recuperación y protección de cobertura forestal.</a:t>
            </a:r>
          </a:p>
          <a:p>
            <a:pPr algn="just"/>
            <a:endParaRPr lang="es-CL" sz="1400" dirty="0"/>
          </a:p>
          <a:p>
            <a:pPr algn="just"/>
            <a:r>
              <a:rPr lang="es-CL" sz="1400" dirty="0"/>
              <a:t>Para el monitoreo, el reporte y la verificación de las actividades asociadas a la ENREDD+, en el SNICC se han desarrollado una serie de herramientas informáticas sobre temas como GEI, clima, bosques, agua, suelo, aspectos sociales, financieros, de biodiversidad, entre otros.</a:t>
            </a:r>
          </a:p>
        </p:txBody>
      </p:sp>
      <p:pic>
        <p:nvPicPr>
          <p:cNvPr id="5" name="Imagen 4">
            <a:extLst>
              <a:ext uri="{FF2B5EF4-FFF2-40B4-BE49-F238E27FC236}">
                <a16:creationId xmlns:a16="http://schemas.microsoft.com/office/drawing/2014/main" id="{FD8C9C08-D6B8-4CC3-9A49-21BF53A6F99F}"/>
              </a:ext>
            </a:extLst>
          </p:cNvPr>
          <p:cNvPicPr>
            <a:picLocks noChangeAspect="1"/>
          </p:cNvPicPr>
          <p:nvPr/>
        </p:nvPicPr>
        <p:blipFill>
          <a:blip r:embed="rId2"/>
          <a:stretch>
            <a:fillRect/>
          </a:stretch>
        </p:blipFill>
        <p:spPr>
          <a:xfrm>
            <a:off x="1971675" y="0"/>
            <a:ext cx="8677275" cy="2951304"/>
          </a:xfrm>
          <a:prstGeom prst="rect">
            <a:avLst/>
          </a:prstGeom>
        </p:spPr>
      </p:pic>
      <p:pic>
        <p:nvPicPr>
          <p:cNvPr id="8" name="Imagen 7">
            <a:extLst>
              <a:ext uri="{FF2B5EF4-FFF2-40B4-BE49-F238E27FC236}">
                <a16:creationId xmlns:a16="http://schemas.microsoft.com/office/drawing/2014/main" id="{126D7BF9-284E-468F-988D-1166DEEEA110}"/>
              </a:ext>
            </a:extLst>
          </p:cNvPr>
          <p:cNvPicPr>
            <a:picLocks noChangeAspect="1"/>
          </p:cNvPicPr>
          <p:nvPr/>
        </p:nvPicPr>
        <p:blipFill>
          <a:blip r:embed="rId3"/>
          <a:stretch>
            <a:fillRect/>
          </a:stretch>
        </p:blipFill>
        <p:spPr>
          <a:xfrm>
            <a:off x="1" y="3531181"/>
            <a:ext cx="1587286" cy="1673865"/>
          </a:xfrm>
          <a:prstGeom prst="rect">
            <a:avLst/>
          </a:prstGeom>
        </p:spPr>
      </p:pic>
      <p:sp>
        <p:nvSpPr>
          <p:cNvPr id="12" name="CuadroTexto 11">
            <a:extLst>
              <a:ext uri="{FF2B5EF4-FFF2-40B4-BE49-F238E27FC236}">
                <a16:creationId xmlns:a16="http://schemas.microsoft.com/office/drawing/2014/main" id="{D072F4F9-D89E-4043-849E-720497220FF3}"/>
              </a:ext>
            </a:extLst>
          </p:cNvPr>
          <p:cNvSpPr txBox="1"/>
          <p:nvPr/>
        </p:nvSpPr>
        <p:spPr>
          <a:xfrm>
            <a:off x="2366476" y="6153150"/>
            <a:ext cx="8934946" cy="523220"/>
          </a:xfrm>
          <a:prstGeom prst="rect">
            <a:avLst/>
          </a:prstGeom>
          <a:solidFill>
            <a:schemeClr val="accent1">
              <a:lumMod val="75000"/>
            </a:schemeClr>
          </a:solidFill>
        </p:spPr>
        <p:txBody>
          <a:bodyPr wrap="none" rtlCol="0">
            <a:spAutoFit/>
          </a:bodyPr>
          <a:lstStyle/>
          <a:p>
            <a:r>
              <a:rPr lang="es-CL" sz="2800" b="1" dirty="0">
                <a:solidFill>
                  <a:schemeClr val="bg1"/>
                </a:solidFill>
              </a:rPr>
              <a:t>HERRAMIENTAS DE LA ESTRATEGIA REDD+ DE GUATEMALA</a:t>
            </a:r>
          </a:p>
        </p:txBody>
      </p:sp>
      <p:sp>
        <p:nvSpPr>
          <p:cNvPr id="13" name="CuadroTexto 12">
            <a:extLst>
              <a:ext uri="{FF2B5EF4-FFF2-40B4-BE49-F238E27FC236}">
                <a16:creationId xmlns:a16="http://schemas.microsoft.com/office/drawing/2014/main" id="{DE5398D2-B838-4BD0-887B-F73A17097033}"/>
              </a:ext>
            </a:extLst>
          </p:cNvPr>
          <p:cNvSpPr txBox="1"/>
          <p:nvPr/>
        </p:nvSpPr>
        <p:spPr>
          <a:xfrm>
            <a:off x="11280797" y="68826"/>
            <a:ext cx="726161" cy="369332"/>
          </a:xfrm>
          <a:prstGeom prst="rect">
            <a:avLst/>
          </a:prstGeom>
          <a:solidFill>
            <a:srgbClr val="C00000"/>
          </a:solidFill>
        </p:spPr>
        <p:txBody>
          <a:bodyPr wrap="none" rtlCol="0">
            <a:spAutoFit/>
          </a:bodyPr>
          <a:lstStyle/>
          <a:p>
            <a:r>
              <a:rPr lang="es-CL" dirty="0">
                <a:solidFill>
                  <a:schemeClr val="bg1"/>
                </a:solidFill>
              </a:rPr>
              <a:t>1 caja</a:t>
            </a:r>
          </a:p>
        </p:txBody>
      </p:sp>
    </p:spTree>
    <p:extLst>
      <p:ext uri="{BB962C8B-B14F-4D97-AF65-F5344CB8AC3E}">
        <p14:creationId xmlns:p14="http://schemas.microsoft.com/office/powerpoint/2010/main" val="3587229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D8C9C08-D6B8-4CC3-9A49-21BF53A6F99F}"/>
              </a:ext>
            </a:extLst>
          </p:cNvPr>
          <p:cNvPicPr>
            <a:picLocks noChangeAspect="1"/>
          </p:cNvPicPr>
          <p:nvPr/>
        </p:nvPicPr>
        <p:blipFill>
          <a:blip r:embed="rId2"/>
          <a:stretch>
            <a:fillRect/>
          </a:stretch>
        </p:blipFill>
        <p:spPr>
          <a:xfrm>
            <a:off x="2293144" y="1079"/>
            <a:ext cx="7605712" cy="2586845"/>
          </a:xfrm>
          <a:prstGeom prst="rect">
            <a:avLst/>
          </a:prstGeom>
        </p:spPr>
      </p:pic>
      <p:sp>
        <p:nvSpPr>
          <p:cNvPr id="11" name="Rectángulo 10">
            <a:extLst>
              <a:ext uri="{FF2B5EF4-FFF2-40B4-BE49-F238E27FC236}">
                <a16:creationId xmlns:a16="http://schemas.microsoft.com/office/drawing/2014/main" id="{482B656E-860F-4F4C-AEAF-C137E3BC1E77}"/>
              </a:ext>
            </a:extLst>
          </p:cNvPr>
          <p:cNvSpPr/>
          <p:nvPr/>
        </p:nvSpPr>
        <p:spPr>
          <a:xfrm>
            <a:off x="1685924" y="2596502"/>
            <a:ext cx="10096499" cy="830997"/>
          </a:xfrm>
          <a:prstGeom prst="rect">
            <a:avLst/>
          </a:prstGeom>
          <a:ln>
            <a:solidFill>
              <a:schemeClr val="accent1">
                <a:lumMod val="40000"/>
                <a:lumOff val="60000"/>
              </a:schemeClr>
            </a:solidFill>
          </a:ln>
        </p:spPr>
        <p:txBody>
          <a:bodyPr wrap="square">
            <a:spAutoFit/>
          </a:bodyPr>
          <a:lstStyle/>
          <a:p>
            <a:pPr algn="just"/>
            <a:r>
              <a:rPr lang="es-CL" sz="1600" dirty="0"/>
              <a:t>Eje temático de la mitigación en la cual se reporta información sobre la estrategia nacional de largo plazo de Guatemala, la cual apunta a desacoplar el crecimiento económico y social del incremento de emisiones de gases de efecto invernadero. </a:t>
            </a:r>
          </a:p>
        </p:txBody>
      </p:sp>
      <p:pic>
        <p:nvPicPr>
          <p:cNvPr id="2" name="Imagen 1">
            <a:extLst>
              <a:ext uri="{FF2B5EF4-FFF2-40B4-BE49-F238E27FC236}">
                <a16:creationId xmlns:a16="http://schemas.microsoft.com/office/drawing/2014/main" id="{9B770558-CD9B-48FA-ABC3-73D142141E0A}"/>
              </a:ext>
            </a:extLst>
          </p:cNvPr>
          <p:cNvPicPr>
            <a:picLocks noChangeAspect="1"/>
          </p:cNvPicPr>
          <p:nvPr/>
        </p:nvPicPr>
        <p:blipFill>
          <a:blip r:embed="rId3"/>
          <a:stretch>
            <a:fillRect/>
          </a:stretch>
        </p:blipFill>
        <p:spPr>
          <a:xfrm>
            <a:off x="704851" y="2587924"/>
            <a:ext cx="914399" cy="822419"/>
          </a:xfrm>
          <a:prstGeom prst="rect">
            <a:avLst/>
          </a:prstGeom>
          <a:ln>
            <a:solidFill>
              <a:schemeClr val="accent1">
                <a:lumMod val="40000"/>
                <a:lumOff val="60000"/>
              </a:schemeClr>
            </a:solidFill>
          </a:ln>
        </p:spPr>
      </p:pic>
      <p:pic>
        <p:nvPicPr>
          <p:cNvPr id="3" name="Imagen 2">
            <a:extLst>
              <a:ext uri="{FF2B5EF4-FFF2-40B4-BE49-F238E27FC236}">
                <a16:creationId xmlns:a16="http://schemas.microsoft.com/office/drawing/2014/main" id="{B2732223-83FD-4130-BA5B-42BE2EA1FBAE}"/>
              </a:ext>
            </a:extLst>
          </p:cNvPr>
          <p:cNvPicPr>
            <a:picLocks noChangeAspect="1"/>
          </p:cNvPicPr>
          <p:nvPr/>
        </p:nvPicPr>
        <p:blipFill>
          <a:blip r:embed="rId4"/>
          <a:stretch>
            <a:fillRect/>
          </a:stretch>
        </p:blipFill>
        <p:spPr>
          <a:xfrm>
            <a:off x="701732" y="3605735"/>
            <a:ext cx="917518" cy="899527"/>
          </a:xfrm>
          <a:prstGeom prst="rect">
            <a:avLst/>
          </a:prstGeom>
          <a:ln>
            <a:solidFill>
              <a:schemeClr val="accent1">
                <a:lumMod val="40000"/>
                <a:lumOff val="60000"/>
              </a:schemeClr>
            </a:solidFill>
          </a:ln>
        </p:spPr>
      </p:pic>
      <p:sp>
        <p:nvSpPr>
          <p:cNvPr id="4" name="Rectángulo 3">
            <a:extLst>
              <a:ext uri="{FF2B5EF4-FFF2-40B4-BE49-F238E27FC236}">
                <a16:creationId xmlns:a16="http://schemas.microsoft.com/office/drawing/2014/main" id="{D995D3E5-66C5-4D02-9D4A-2B7DB920853F}"/>
              </a:ext>
            </a:extLst>
          </p:cNvPr>
          <p:cNvSpPr/>
          <p:nvPr/>
        </p:nvSpPr>
        <p:spPr>
          <a:xfrm>
            <a:off x="1685925" y="3674265"/>
            <a:ext cx="10096500" cy="830997"/>
          </a:xfrm>
          <a:prstGeom prst="rect">
            <a:avLst/>
          </a:prstGeom>
          <a:ln>
            <a:solidFill>
              <a:schemeClr val="accent1">
                <a:lumMod val="40000"/>
                <a:lumOff val="60000"/>
              </a:schemeClr>
            </a:solidFill>
          </a:ln>
        </p:spPr>
        <p:txBody>
          <a:bodyPr wrap="square">
            <a:spAutoFit/>
          </a:bodyPr>
          <a:lstStyle/>
          <a:p>
            <a:pPr algn="just"/>
            <a:r>
              <a:rPr lang="es-CL" sz="1600" dirty="0"/>
              <a:t>Eje temático de la mitigación en la cual se reporta información sobre un conjunto de actividades factibles definidas de manera soberana por Guatemala y que conducen a la reducción de emisiones de una manera medible, reportable y verificable.</a:t>
            </a:r>
          </a:p>
        </p:txBody>
      </p:sp>
      <p:pic>
        <p:nvPicPr>
          <p:cNvPr id="7" name="Imagen 6">
            <a:extLst>
              <a:ext uri="{FF2B5EF4-FFF2-40B4-BE49-F238E27FC236}">
                <a16:creationId xmlns:a16="http://schemas.microsoft.com/office/drawing/2014/main" id="{6ADF230D-9200-4453-ABE5-951776C0DF3F}"/>
              </a:ext>
            </a:extLst>
          </p:cNvPr>
          <p:cNvPicPr>
            <a:picLocks noChangeAspect="1"/>
          </p:cNvPicPr>
          <p:nvPr/>
        </p:nvPicPr>
        <p:blipFill>
          <a:blip r:embed="rId5"/>
          <a:stretch>
            <a:fillRect/>
          </a:stretch>
        </p:blipFill>
        <p:spPr>
          <a:xfrm>
            <a:off x="701732" y="4698774"/>
            <a:ext cx="917518" cy="904411"/>
          </a:xfrm>
          <a:prstGeom prst="rect">
            <a:avLst/>
          </a:prstGeom>
          <a:ln>
            <a:solidFill>
              <a:schemeClr val="accent1">
                <a:lumMod val="40000"/>
                <a:lumOff val="60000"/>
              </a:schemeClr>
            </a:solidFill>
          </a:ln>
        </p:spPr>
      </p:pic>
      <p:sp>
        <p:nvSpPr>
          <p:cNvPr id="13" name="Rectángulo 12">
            <a:extLst>
              <a:ext uri="{FF2B5EF4-FFF2-40B4-BE49-F238E27FC236}">
                <a16:creationId xmlns:a16="http://schemas.microsoft.com/office/drawing/2014/main" id="{86DC7976-8547-4678-968A-2A57B5DA0467}"/>
              </a:ext>
            </a:extLst>
          </p:cNvPr>
          <p:cNvSpPr/>
          <p:nvPr/>
        </p:nvSpPr>
        <p:spPr>
          <a:xfrm>
            <a:off x="1685924" y="4698774"/>
            <a:ext cx="10096499" cy="830997"/>
          </a:xfrm>
          <a:prstGeom prst="rect">
            <a:avLst/>
          </a:prstGeom>
          <a:ln>
            <a:solidFill>
              <a:schemeClr val="accent1">
                <a:lumMod val="40000"/>
                <a:lumOff val="60000"/>
              </a:schemeClr>
            </a:solidFill>
          </a:ln>
        </p:spPr>
        <p:txBody>
          <a:bodyPr wrap="square">
            <a:spAutoFit/>
          </a:bodyPr>
          <a:lstStyle/>
          <a:p>
            <a:pPr algn="just"/>
            <a:r>
              <a:rPr lang="es-CL" sz="1600" dirty="0"/>
              <a:t>Eje temático en la cual se representan las actividades de mitigación acordadas entre los países industrializados y los países en desarrollo. Se parte del hecho de que los GEI se distribuyen uniformemente en la atmósfera y por lo tanto la reducción y/o secuestro de estos gases en cualquier sitio del planeta produce el mismo efecto. </a:t>
            </a:r>
          </a:p>
        </p:txBody>
      </p:sp>
      <p:pic>
        <p:nvPicPr>
          <p:cNvPr id="14" name="Imagen 13">
            <a:extLst>
              <a:ext uri="{FF2B5EF4-FFF2-40B4-BE49-F238E27FC236}">
                <a16:creationId xmlns:a16="http://schemas.microsoft.com/office/drawing/2014/main" id="{610725F7-C9C3-4F3C-896C-453655ADCAA5}"/>
              </a:ext>
            </a:extLst>
          </p:cNvPr>
          <p:cNvPicPr>
            <a:picLocks noChangeAspect="1"/>
          </p:cNvPicPr>
          <p:nvPr/>
        </p:nvPicPr>
        <p:blipFill>
          <a:blip r:embed="rId6"/>
          <a:stretch>
            <a:fillRect/>
          </a:stretch>
        </p:blipFill>
        <p:spPr>
          <a:xfrm>
            <a:off x="698613" y="5796697"/>
            <a:ext cx="914399" cy="817808"/>
          </a:xfrm>
          <a:prstGeom prst="rect">
            <a:avLst/>
          </a:prstGeom>
          <a:ln>
            <a:solidFill>
              <a:schemeClr val="accent1">
                <a:lumMod val="40000"/>
                <a:lumOff val="60000"/>
              </a:schemeClr>
            </a:solidFill>
          </a:ln>
        </p:spPr>
      </p:pic>
      <p:sp>
        <p:nvSpPr>
          <p:cNvPr id="15" name="Rectángulo 14">
            <a:extLst>
              <a:ext uri="{FF2B5EF4-FFF2-40B4-BE49-F238E27FC236}">
                <a16:creationId xmlns:a16="http://schemas.microsoft.com/office/drawing/2014/main" id="{2DA9287E-CA87-446A-B3D3-FDEDD17DC65B}"/>
              </a:ext>
            </a:extLst>
          </p:cNvPr>
          <p:cNvSpPr/>
          <p:nvPr/>
        </p:nvSpPr>
        <p:spPr>
          <a:xfrm>
            <a:off x="1685924" y="5723283"/>
            <a:ext cx="10410825" cy="1077218"/>
          </a:xfrm>
          <a:prstGeom prst="rect">
            <a:avLst/>
          </a:prstGeom>
          <a:ln>
            <a:solidFill>
              <a:schemeClr val="accent1">
                <a:lumMod val="40000"/>
                <a:lumOff val="60000"/>
              </a:schemeClr>
            </a:solidFill>
          </a:ln>
        </p:spPr>
        <p:txBody>
          <a:bodyPr wrap="square">
            <a:spAutoFit/>
          </a:bodyPr>
          <a:lstStyle/>
          <a:p>
            <a:pPr algn="just"/>
            <a:r>
              <a:rPr lang="es-CL" sz="1600" dirty="0"/>
              <a:t>Es un sistema capaz de monitorear, reportar y verificar las emisiones de Gases de Efecto Invernadero por deforestación y degradación forestal y las absorciones de dióxido de carbono aumento de los recursos forestales. Para el Sistema Nacional MRV se han desarrollado una serie de herramientas mediante aplicaciones informáticas que se han puesto a disposición de los usuarios a través del SNICC.-----</a:t>
            </a:r>
            <a:r>
              <a:rPr lang="es-CL" sz="1600" b="1" dirty="0">
                <a:highlight>
                  <a:srgbClr val="FFFF00"/>
                </a:highlight>
              </a:rPr>
              <a:t>AL DAR CLICK, LO LLEVA AL Sistema Nacional MRV que tiene una serie de subsistemas</a:t>
            </a:r>
          </a:p>
        </p:txBody>
      </p:sp>
      <p:sp>
        <p:nvSpPr>
          <p:cNvPr id="16" name="CuadroTexto 15">
            <a:extLst>
              <a:ext uri="{FF2B5EF4-FFF2-40B4-BE49-F238E27FC236}">
                <a16:creationId xmlns:a16="http://schemas.microsoft.com/office/drawing/2014/main" id="{54CDE9DD-3F30-410E-9079-5004FADE0FA8}"/>
              </a:ext>
            </a:extLst>
          </p:cNvPr>
          <p:cNvSpPr txBox="1"/>
          <p:nvPr/>
        </p:nvSpPr>
        <p:spPr>
          <a:xfrm>
            <a:off x="11280797" y="68826"/>
            <a:ext cx="815929" cy="369332"/>
          </a:xfrm>
          <a:prstGeom prst="rect">
            <a:avLst/>
          </a:prstGeom>
          <a:solidFill>
            <a:srgbClr val="C00000"/>
          </a:solidFill>
        </p:spPr>
        <p:txBody>
          <a:bodyPr wrap="none" rtlCol="0">
            <a:spAutoFit/>
          </a:bodyPr>
          <a:lstStyle/>
          <a:p>
            <a:r>
              <a:rPr lang="es-CL" dirty="0">
                <a:solidFill>
                  <a:schemeClr val="bg1"/>
                </a:solidFill>
              </a:rPr>
              <a:t>4 cajas</a:t>
            </a:r>
          </a:p>
        </p:txBody>
      </p:sp>
    </p:spTree>
    <p:extLst>
      <p:ext uri="{BB962C8B-B14F-4D97-AF65-F5344CB8AC3E}">
        <p14:creationId xmlns:p14="http://schemas.microsoft.com/office/powerpoint/2010/main" val="123517036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2362</TotalTime>
  <Words>4574</Words>
  <Application>Microsoft Office PowerPoint</Application>
  <PresentationFormat>Panorámica</PresentationFormat>
  <Paragraphs>126</Paragraphs>
  <Slides>46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46</vt:i4>
      </vt:variant>
    </vt:vector>
  </HeadingPairs>
  <TitlesOfParts>
    <vt:vector size="50"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Efrain Duarte C.</dc:creator>
  <cp:lastModifiedBy>Efrain Duarte C.</cp:lastModifiedBy>
  <cp:revision>105</cp:revision>
  <dcterms:created xsi:type="dcterms:W3CDTF">2019-09-29T18:37:24Z</dcterms:created>
  <dcterms:modified xsi:type="dcterms:W3CDTF">2020-07-07T18:34:11Z</dcterms:modified>
</cp:coreProperties>
</file>